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5"/>
  </p:notesMasterIdLst>
  <p:sldIdLst>
    <p:sldId id="265" r:id="rId2"/>
    <p:sldId id="266" r:id="rId3"/>
    <p:sldId id="314" r:id="rId4"/>
    <p:sldId id="315" r:id="rId5"/>
    <p:sldId id="316" r:id="rId6"/>
    <p:sldId id="317" r:id="rId7"/>
    <p:sldId id="267" r:id="rId8"/>
    <p:sldId id="256" r:id="rId9"/>
    <p:sldId id="257" r:id="rId10"/>
    <p:sldId id="287" r:id="rId11"/>
    <p:sldId id="429" r:id="rId12"/>
    <p:sldId id="366" r:id="rId13"/>
    <p:sldId id="294" r:id="rId14"/>
    <p:sldId id="274" r:id="rId15"/>
    <p:sldId id="289" r:id="rId16"/>
    <p:sldId id="306" r:id="rId17"/>
    <p:sldId id="307" r:id="rId18"/>
    <p:sldId id="276" r:id="rId19"/>
    <p:sldId id="430" r:id="rId20"/>
    <p:sldId id="278" r:id="rId21"/>
    <p:sldId id="258" r:id="rId22"/>
    <p:sldId id="288" r:id="rId23"/>
    <p:sldId id="431" r:id="rId24"/>
    <p:sldId id="432" r:id="rId25"/>
    <p:sldId id="259" r:id="rId26"/>
    <p:sldId id="299" r:id="rId27"/>
    <p:sldId id="260" r:id="rId28"/>
    <p:sldId id="319" r:id="rId29"/>
    <p:sldId id="302" r:id="rId30"/>
    <p:sldId id="303" r:id="rId31"/>
    <p:sldId id="309" r:id="rId32"/>
    <p:sldId id="282" r:id="rId33"/>
    <p:sldId id="264" r:id="rId34"/>
    <p:sldId id="310" r:id="rId35"/>
    <p:sldId id="318" r:id="rId36"/>
    <p:sldId id="301" r:id="rId37"/>
    <p:sldId id="300" r:id="rId38"/>
    <p:sldId id="286" r:id="rId39"/>
    <p:sldId id="268" r:id="rId40"/>
    <p:sldId id="269" r:id="rId41"/>
    <p:sldId id="270" r:id="rId42"/>
    <p:sldId id="442" r:id="rId43"/>
    <p:sldId id="312" r:id="rId44"/>
  </p:sldIdLst>
  <p:sldSz cx="9144000" cy="6858000" type="screen4x3"/>
  <p:notesSz cx="6858000" cy="9144000"/>
  <p:custDataLst>
    <p:tags r:id="rId46"/>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264">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5206" autoAdjust="0"/>
  </p:normalViewPr>
  <p:slideViewPr>
    <p:cSldViewPr>
      <p:cViewPr varScale="1">
        <p:scale>
          <a:sx n="82" d="100"/>
          <a:sy n="82" d="100"/>
        </p:scale>
        <p:origin x="2454" y="90"/>
      </p:cViewPr>
      <p:guideLst>
        <p:guide orient="horz" pos="3264"/>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5AB80D1-DBC6-4267-8675-9A48296F866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2227" name="Rectangle 3">
            <a:extLst>
              <a:ext uri="{FF2B5EF4-FFF2-40B4-BE49-F238E27FC236}">
                <a16:creationId xmlns:a16="http://schemas.microsoft.com/office/drawing/2014/main" id="{C29481EF-3626-4CF3-99F1-224640E15717}"/>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3076" name="Rectangle 4">
            <a:extLst>
              <a:ext uri="{FF2B5EF4-FFF2-40B4-BE49-F238E27FC236}">
                <a16:creationId xmlns:a16="http://schemas.microsoft.com/office/drawing/2014/main" id="{91630B8B-08E5-475D-A652-493D4FA59A9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a:extLst>
              <a:ext uri="{FF2B5EF4-FFF2-40B4-BE49-F238E27FC236}">
                <a16:creationId xmlns:a16="http://schemas.microsoft.com/office/drawing/2014/main" id="{C3713385-96CB-41A7-A53C-373C89E2BD3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2230" name="Rectangle 6">
            <a:extLst>
              <a:ext uri="{FF2B5EF4-FFF2-40B4-BE49-F238E27FC236}">
                <a16:creationId xmlns:a16="http://schemas.microsoft.com/office/drawing/2014/main" id="{2AACC367-E0CF-4743-9C10-A5C10594A9B8}"/>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2231" name="Rectangle 7">
            <a:extLst>
              <a:ext uri="{FF2B5EF4-FFF2-40B4-BE49-F238E27FC236}">
                <a16:creationId xmlns:a16="http://schemas.microsoft.com/office/drawing/2014/main" id="{26346B46-B0C3-4D6B-B0F7-9CA368CAA094}"/>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FFB84D-D081-4787-B37B-8B0F9EFB50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34E6ABF-AA8E-460F-A9EB-11D9D4843ED3}"/>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5BBD0174-60DD-4A3A-9BE3-2865DEF365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Ordinance 127 in effect as of March 1, 2018 replacing Ordinance 105</a:t>
            </a:r>
          </a:p>
          <a:p>
            <a:endParaRPr lang="en-US" altLang="en-US"/>
          </a:p>
          <a:p>
            <a:r>
              <a:rPr lang="en-US" altLang="en-US"/>
              <a:t>Requires all vehicle operators on the AOA to be trained by their companies</a:t>
            </a:r>
          </a:p>
          <a:p>
            <a:endParaRPr lang="en-US" altLang="en-US"/>
          </a:p>
          <a:p>
            <a:r>
              <a:rPr lang="en-US" altLang="en-US"/>
              <a:t>Those that drive on the movement area need to go through MAC testing</a:t>
            </a:r>
          </a:p>
          <a:p>
            <a:endParaRPr lang="en-US" altLang="en-US"/>
          </a:p>
          <a:p>
            <a:r>
              <a:rPr lang="en-US" altLang="en-US"/>
              <a:t>Training is required once every three years for AOA only drivers, once every year for movement area drivers</a:t>
            </a:r>
          </a:p>
          <a:p>
            <a:endParaRPr lang="en-US" altLang="en-US"/>
          </a:p>
          <a:p>
            <a:r>
              <a:rPr lang="en-US" altLang="en-US"/>
              <a:t>Companies send in Letter of Compliance once they have trained their employees</a:t>
            </a:r>
          </a:p>
        </p:txBody>
      </p:sp>
      <p:sp>
        <p:nvSpPr>
          <p:cNvPr id="6148" name="Slide Number Placeholder 3">
            <a:extLst>
              <a:ext uri="{FF2B5EF4-FFF2-40B4-BE49-F238E27FC236}">
                <a16:creationId xmlns:a16="http://schemas.microsoft.com/office/drawing/2014/main" id="{27C8E7A6-0A54-41A9-87BA-4E9D24587BF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CC5A33B4-11D2-4B99-BDF4-3B337979A150}"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0D983FF-30ED-40F6-8410-B99BA1AC14C5}"/>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1081A84D-0398-4567-8367-009980CCC1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This accident involved a fuel truck striking parked aircraft, and is a good reminder that drivers need to maintain their situational awareness at all times</a:t>
            </a:r>
          </a:p>
        </p:txBody>
      </p:sp>
      <p:sp>
        <p:nvSpPr>
          <p:cNvPr id="26628" name="Slide Number Placeholder 3">
            <a:extLst>
              <a:ext uri="{FF2B5EF4-FFF2-40B4-BE49-F238E27FC236}">
                <a16:creationId xmlns:a16="http://schemas.microsoft.com/office/drawing/2014/main" id="{AA92AFEA-F68F-4B40-8E23-FB2E21B777F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319D113D-4C74-47EA-98A0-C2ABFAF3C477}" type="slidenum">
              <a:rPr lang="en-US" altLang="en-US" sz="1200" smtClean="0"/>
              <a:pPr/>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at least 200’ behind an operating jet engine, and also avoid the area just in front of the engine as there is an ingestion hazard in this area.</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14</a:t>
            </a:fld>
            <a:endParaRPr lang="en-US" altLang="en-US"/>
          </a:p>
        </p:txBody>
      </p:sp>
    </p:spTree>
    <p:extLst>
      <p:ext uri="{BB962C8B-B14F-4D97-AF65-F5344CB8AC3E}">
        <p14:creationId xmlns:p14="http://schemas.microsoft.com/office/powerpoint/2010/main" val="288148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cross this line,  a driver needs to have a valid Movement Area License, or be under escort by someone who does.</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15</a:t>
            </a:fld>
            <a:endParaRPr lang="en-US" altLang="en-US"/>
          </a:p>
        </p:txBody>
      </p:sp>
    </p:spTree>
    <p:extLst>
      <p:ext uri="{BB962C8B-B14F-4D97-AF65-F5344CB8AC3E}">
        <p14:creationId xmlns:p14="http://schemas.microsoft.com/office/powerpoint/2010/main" val="142996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5B169CE-8EB6-4D4F-8718-78A795B2C0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BC1ADFA-7328-4BA0-A6B3-CFB45D713D27}" type="slidenum">
              <a:rPr lang="en-US" altLang="en-US" sz="1200" smtClean="0"/>
              <a:pPr/>
              <a:t>16</a:t>
            </a:fld>
            <a:endParaRPr lang="en-US" altLang="en-US" sz="1200"/>
          </a:p>
        </p:txBody>
      </p:sp>
      <p:sp>
        <p:nvSpPr>
          <p:cNvPr id="30723" name="Rectangle 2">
            <a:extLst>
              <a:ext uri="{FF2B5EF4-FFF2-40B4-BE49-F238E27FC236}">
                <a16:creationId xmlns:a16="http://schemas.microsoft.com/office/drawing/2014/main" id="{3C34090F-16C4-44BF-9D5E-AC400C501361}"/>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84930513-68B3-4B1D-BAB2-9ED8F7D28FAE}"/>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Just beyond roadway edge </a:t>
            </a:r>
          </a:p>
          <a:p>
            <a:endParaRPr lang="en-US" altLang="en-US"/>
          </a:p>
          <a:p>
            <a:r>
              <a:rPr lang="en-US" altLang="en-US"/>
              <a:t>This picture taken abeam HHH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B996FD7-C0D6-4D93-A9E9-99A67F476D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B37D189C-E61B-4F88-86BA-AEEAA79CCF79}" type="slidenum">
              <a:rPr lang="en-US" altLang="en-US" sz="1200" smtClean="0"/>
              <a:pPr/>
              <a:t>17</a:t>
            </a:fld>
            <a:endParaRPr lang="en-US" altLang="en-US" sz="1200"/>
          </a:p>
        </p:txBody>
      </p:sp>
      <p:sp>
        <p:nvSpPr>
          <p:cNvPr id="32771" name="Rectangle 2">
            <a:extLst>
              <a:ext uri="{FF2B5EF4-FFF2-40B4-BE49-F238E27FC236}">
                <a16:creationId xmlns:a16="http://schemas.microsoft.com/office/drawing/2014/main" id="{4FB56C78-E417-42C5-BB7C-87F1507CCBE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04094EE-C521-42F9-993E-A5FA96DCD88D}"/>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Sometimes it serves as edge of roadway </a:t>
            </a:r>
          </a:p>
          <a:p>
            <a:endParaRPr lang="en-US" altLang="en-US"/>
          </a:p>
          <a:p>
            <a:r>
              <a:rPr lang="en-US" altLang="en-US"/>
              <a:t>This picture taken on G concourse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FA7FDC7-FCB1-4A2E-BF48-4948EEE4C4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976EF15E-CCD6-43A2-AA69-3AC10425DB24}" type="slidenum">
              <a:rPr lang="en-US" altLang="en-US" sz="1200" smtClean="0"/>
              <a:pPr/>
              <a:t>19</a:t>
            </a:fld>
            <a:endParaRPr lang="en-US" altLang="en-US" sz="1200"/>
          </a:p>
        </p:txBody>
      </p:sp>
      <p:sp>
        <p:nvSpPr>
          <p:cNvPr id="35843" name="Rectangle 2">
            <a:extLst>
              <a:ext uri="{FF2B5EF4-FFF2-40B4-BE49-F238E27FC236}">
                <a16:creationId xmlns:a16="http://schemas.microsoft.com/office/drawing/2014/main" id="{5816E401-F544-4B2C-B54A-7641D17EA68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7067CE9A-650B-4E8F-B43A-A24F14747B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Page 4-10</a:t>
            </a:r>
          </a:p>
          <a:p>
            <a:endParaRPr lang="en-US" altLang="en-US" sz="1800" dirty="0"/>
          </a:p>
          <a:p>
            <a:r>
              <a:rPr lang="en-US" altLang="en-US" sz="1800" dirty="0"/>
              <a:t>must use when moving more than two gates (Ordinance 127 switched this back from four to two)</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presented</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22</a:t>
            </a:fld>
            <a:endParaRPr lang="en-US" altLang="en-US"/>
          </a:p>
        </p:txBody>
      </p:sp>
    </p:spTree>
    <p:extLst>
      <p:ext uri="{BB962C8B-B14F-4D97-AF65-F5344CB8AC3E}">
        <p14:creationId xmlns:p14="http://schemas.microsoft.com/office/powerpoint/2010/main" val="303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endParaRPr lang="en-US" altLang="en-US" sz="120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23</a:t>
            </a:fld>
            <a:endParaRPr lang="en-US" altLang="en-US"/>
          </a:p>
        </p:txBody>
      </p:sp>
    </p:spTree>
    <p:extLst>
      <p:ext uri="{BB962C8B-B14F-4D97-AF65-F5344CB8AC3E}">
        <p14:creationId xmlns:p14="http://schemas.microsoft.com/office/powerpoint/2010/main" val="306978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US" altLang="en-US" sz="1200" b="1" dirty="0">
                <a:latin typeface="Times New Roman" panose="02020603050405020304" pitchFamily="18" charset="0"/>
              </a:rPr>
              <a:t>If you have any questions about where you are, or if you get lost, contact Airside Operations at 612-726-5111.</a:t>
            </a:r>
            <a:endParaRPr lang="en-US" altLang="en-US" sz="120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24</a:t>
            </a:fld>
            <a:endParaRPr lang="en-US" altLang="en-US"/>
          </a:p>
        </p:txBody>
      </p:sp>
    </p:spTree>
    <p:extLst>
      <p:ext uri="{BB962C8B-B14F-4D97-AF65-F5344CB8AC3E}">
        <p14:creationId xmlns:p14="http://schemas.microsoft.com/office/powerpoint/2010/main" val="3715703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see yellow markings (the paint on the ground) on the surface you are driving on, you are most likely on a taxiway.  </a:t>
            </a:r>
          </a:p>
          <a:p>
            <a:endParaRPr lang="en-US" dirty="0"/>
          </a:p>
          <a:p>
            <a:r>
              <a:rPr lang="en-US" dirty="0"/>
              <a:t>The markings on a taxiway are yellow, but they are outlined in black to help them stand out.</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25</a:t>
            </a:fld>
            <a:endParaRPr lang="en-US" altLang="en-US"/>
          </a:p>
        </p:txBody>
      </p:sp>
    </p:spTree>
    <p:extLst>
      <p:ext uri="{BB962C8B-B14F-4D97-AF65-F5344CB8AC3E}">
        <p14:creationId xmlns:p14="http://schemas.microsoft.com/office/powerpoint/2010/main" val="105448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F267CF0-410B-4B07-9E38-7025C49B45F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4BC13F52-60A6-481D-95F5-6878040C3ABF}" type="slidenum">
              <a:rPr lang="en-US" altLang="en-US" sz="1200" smtClean="0"/>
              <a:pPr/>
              <a:t>3</a:t>
            </a:fld>
            <a:endParaRPr lang="en-US" altLang="en-US" sz="1200"/>
          </a:p>
        </p:txBody>
      </p:sp>
      <p:sp>
        <p:nvSpPr>
          <p:cNvPr id="8195" name="Rectangle 2">
            <a:extLst>
              <a:ext uri="{FF2B5EF4-FFF2-40B4-BE49-F238E27FC236}">
                <a16:creationId xmlns:a16="http://schemas.microsoft.com/office/drawing/2014/main" id="{8A99E0D2-0345-4FBD-895B-9E3672E59762}"/>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28BCEC2E-DF87-48CB-A4F1-BA5A780654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Prohibition on Electronic devices does not apply to radios used to communicate with ATCT or other company personnel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3A6F033-50E7-464C-8C1E-AF6B661218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88363816-9741-440A-BFB4-D4A2FC574846}" type="slidenum">
              <a:rPr lang="en-US" altLang="en-US" sz="1200" smtClean="0"/>
              <a:pPr/>
              <a:t>26</a:t>
            </a:fld>
            <a:endParaRPr lang="en-US" altLang="en-US" sz="1200"/>
          </a:p>
        </p:txBody>
      </p:sp>
      <p:sp>
        <p:nvSpPr>
          <p:cNvPr id="46083" name="Rectangle 2">
            <a:extLst>
              <a:ext uri="{FF2B5EF4-FFF2-40B4-BE49-F238E27FC236}">
                <a16:creationId xmlns:a16="http://schemas.microsoft.com/office/drawing/2014/main" id="{725EFE7F-BD23-4C27-9E9F-B4AC9A455FF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DB97E8C-04C1-489F-84BF-4A901E561FDE}"/>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a:p>
            <a:r>
              <a:rPr lang="en-US" altLang="en-US" dirty="0"/>
              <a:t>Crossing either of these markings without permission may result in an incursion.</a:t>
            </a:r>
          </a:p>
          <a:p>
            <a:endParaRPr lang="en-US" altLang="en-US" dirty="0"/>
          </a:p>
          <a:p>
            <a:r>
              <a:rPr lang="en-US" altLang="en-US" dirty="0"/>
              <a:t>The top marking is found on all taxiways that lead to a runway.  Crossing the two solid lines will put you in the Runway Safety Area and result in a Runway Incursion.</a:t>
            </a:r>
          </a:p>
          <a:p>
            <a:endParaRPr lang="en-US" altLang="en-US" dirty="0"/>
          </a:p>
          <a:p>
            <a:r>
              <a:rPr lang="en-US" altLang="en-US" dirty="0"/>
              <a:t>If a driver encounters this marking, they should stop and ask for help.  DO NOT cross the solid line</a:t>
            </a:r>
          </a:p>
          <a:p>
            <a:endParaRPr lang="en-US" altLang="en-US" dirty="0"/>
          </a:p>
          <a:p>
            <a:r>
              <a:rPr lang="en-US" altLang="en-US" dirty="0"/>
              <a:t>Crossing the solid line of the non-movement area boundary marking, unless you are under escort, will result in a Movement Area Incursion.</a:t>
            </a:r>
          </a:p>
          <a:p>
            <a:endParaRPr lang="en-US" altLang="en-US" dirty="0"/>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see a red and white sign, STOP.  These are called Mandatory Instruction signs and are also known as Holding Position signs.  </a:t>
            </a:r>
          </a:p>
          <a:p>
            <a:endParaRPr lang="en-US" dirty="0"/>
          </a:p>
          <a:p>
            <a:r>
              <a:rPr lang="en-US" dirty="0"/>
              <a:t>If you see yellow and black signs on the pavement you are driving on, then you are most likely on a taxiway.</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27</a:t>
            </a:fld>
            <a:endParaRPr lang="en-US" altLang="en-US"/>
          </a:p>
        </p:txBody>
      </p:sp>
    </p:spTree>
    <p:extLst>
      <p:ext uri="{BB962C8B-B14F-4D97-AF65-F5344CB8AC3E}">
        <p14:creationId xmlns:p14="http://schemas.microsoft.com/office/powerpoint/2010/main" val="2645639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079B728-7DD4-44DE-8551-BF88C0233E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C19FC773-BA5F-49FC-8599-4C75D3003A07}" type="slidenum">
              <a:rPr lang="en-US" altLang="en-US" sz="1200" smtClean="0"/>
              <a:pPr/>
              <a:t>28</a:t>
            </a:fld>
            <a:endParaRPr lang="en-US" altLang="en-US" sz="1200"/>
          </a:p>
        </p:txBody>
      </p:sp>
      <p:sp>
        <p:nvSpPr>
          <p:cNvPr id="49155" name="Rectangle 2">
            <a:extLst>
              <a:ext uri="{FF2B5EF4-FFF2-40B4-BE49-F238E27FC236}">
                <a16:creationId xmlns:a16="http://schemas.microsoft.com/office/drawing/2014/main" id="{0774F0EC-D531-49C5-B7F4-B21285149A75}"/>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58291083-B891-4948-938D-08ABA5279B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If you see blue lights along the edge of the surface you are driving on, you are most likely on a taxiway.</a:t>
            </a:r>
          </a:p>
          <a:p>
            <a:endParaRPr lang="en-US" altLang="en-US" dirty="0"/>
          </a:p>
          <a:p>
            <a:r>
              <a:rPr lang="en-US" altLang="en-US" dirty="0"/>
              <a:t>If you see white lights along the edge of the surface you are driving on, you are on a runway.  Stop and ask for help.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DB83B475-4F07-4771-8649-1FC3A5605A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D3A6AC54-92E3-414F-9FBA-9D1F6A75FB51}" type="slidenum">
              <a:rPr lang="en-US" altLang="en-US" sz="1200" smtClean="0"/>
              <a:pPr/>
              <a:t>29</a:t>
            </a:fld>
            <a:endParaRPr lang="en-US" altLang="en-US" sz="1200"/>
          </a:p>
        </p:txBody>
      </p:sp>
      <p:sp>
        <p:nvSpPr>
          <p:cNvPr id="51203" name="Rectangle 2">
            <a:extLst>
              <a:ext uri="{FF2B5EF4-FFF2-40B4-BE49-F238E27FC236}">
                <a16:creationId xmlns:a16="http://schemas.microsoft.com/office/drawing/2014/main" id="{0B9BDB89-603F-458D-BA7F-7E22D62E368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D13C486-20B5-4F7E-BB93-5733C422846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dirty="0"/>
              <a:t>Runway incursion prevention is the main reason for the entire driver’s training program</a:t>
            </a:r>
          </a:p>
          <a:p>
            <a:endParaRPr lang="en-US" altLang="en-US" sz="1800" dirty="0"/>
          </a:p>
          <a:p>
            <a:r>
              <a:rPr lang="en-US" altLang="en-US" sz="1800" dirty="0"/>
              <a:t>If you cross a Runway Holding Position sign or marking without permission, you will have committed a runway incursion.</a:t>
            </a:r>
          </a:p>
          <a:p>
            <a:endParaRPr lang="en-US" altLang="en-US" sz="1800" dirty="0"/>
          </a:p>
          <a:p>
            <a:r>
              <a:rPr lang="en-US" altLang="en-US" sz="1800" dirty="0"/>
              <a:t>If this happens, and you are aware of it, stop and contact Airside Ops immediately, 612-726-5111.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D1C6FC9-C267-4C23-8553-AA3F2E4474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FF3EA612-3A17-4B87-BB83-7895B7EAED9A}" type="slidenum">
              <a:rPr lang="en-US" altLang="en-US" sz="1200" smtClean="0"/>
              <a:pPr/>
              <a:t>30</a:t>
            </a:fld>
            <a:endParaRPr lang="en-US" altLang="en-US" sz="1200"/>
          </a:p>
        </p:txBody>
      </p:sp>
      <p:sp>
        <p:nvSpPr>
          <p:cNvPr id="53251" name="Rectangle 2">
            <a:extLst>
              <a:ext uri="{FF2B5EF4-FFF2-40B4-BE49-F238E27FC236}">
                <a16:creationId xmlns:a16="http://schemas.microsoft.com/office/drawing/2014/main" id="{88B726CF-BC1C-49EB-A946-05A43D9206C6}"/>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B380514-8786-4F2B-B0B2-CBAA991C357A}"/>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dirty="0"/>
          </a:p>
          <a:p>
            <a:r>
              <a:rPr lang="en-US" altLang="en-US" sz="1800" dirty="0"/>
              <a:t>Similar to a runway incursion, if you find that you are on a taxiway, or any other part of the movement area, unintentionally, stop and contact Airside immediately.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00137F9-EC7A-44CE-8B59-55EA4D90B6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3013447-4165-4A1B-A813-C5304D3CDEAA}" type="slidenum">
              <a:rPr lang="en-US" altLang="en-US" sz="1200" smtClean="0"/>
              <a:pPr/>
              <a:t>31</a:t>
            </a:fld>
            <a:endParaRPr lang="en-US" altLang="en-US" sz="1200"/>
          </a:p>
        </p:txBody>
      </p:sp>
      <p:sp>
        <p:nvSpPr>
          <p:cNvPr id="55299" name="Rectangle 2">
            <a:extLst>
              <a:ext uri="{FF2B5EF4-FFF2-40B4-BE49-F238E27FC236}">
                <a16:creationId xmlns:a16="http://schemas.microsoft.com/office/drawing/2014/main" id="{44E7E581-B4DE-45CC-AB1C-D3EB1E59016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EAAE04F-B3D2-4C6E-8BA8-45C8ABE9853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FontTx/>
              <a:buNone/>
            </a:pPr>
            <a:r>
              <a:rPr lang="en-US" altLang="en-US" dirty="0"/>
              <a:t>The point of the Zones of Defense concept is that there are several things that can assist a driver’s situational awareness to let them know that they have driven into an area where they shouldn’t have.</a:t>
            </a:r>
          </a:p>
          <a:p>
            <a:pPr marL="0" indent="0">
              <a:buFontTx/>
              <a:buNone/>
            </a:pPr>
            <a:endParaRPr lang="en-US" altLang="en-US" dirty="0"/>
          </a:p>
          <a:p>
            <a:pPr marL="0" indent="0">
              <a:buFontTx/>
              <a:buNone/>
            </a:pPr>
            <a:r>
              <a:rPr lang="en-US" altLang="en-US" dirty="0"/>
              <a:t>Pay attention to things like the color of the markings, the types of signs/markings you’re seeing.</a:t>
            </a:r>
          </a:p>
          <a:p>
            <a:pPr marL="0" indent="0">
              <a:buFontTx/>
              <a:buNone/>
            </a:pPr>
            <a:endParaRPr lang="en-US" altLang="en-US" dirty="0"/>
          </a:p>
          <a:p>
            <a:pPr marL="0" indent="0">
              <a:buFontTx/>
              <a:buNone/>
            </a:pPr>
            <a:r>
              <a:rPr lang="en-US" altLang="en-US" dirty="0"/>
              <a:t>The driver’s guide provides specific descriptions of each of the numbered items:</a:t>
            </a:r>
          </a:p>
          <a:p>
            <a:pPr marL="228600" indent="-228600">
              <a:buFontTx/>
              <a:buAutoNum type="arabicPeriod"/>
            </a:pPr>
            <a:endParaRPr lang="en-US" altLang="en-US" dirty="0"/>
          </a:p>
          <a:p>
            <a:pPr marL="228600" indent="-228600">
              <a:buFontTx/>
              <a:buAutoNum type="arabicPeriod"/>
            </a:pPr>
            <a:r>
              <a:rPr lang="en-US" altLang="en-US" dirty="0"/>
              <a:t>Ramp</a:t>
            </a:r>
          </a:p>
          <a:p>
            <a:pPr marL="228600" indent="-228600">
              <a:buFontTx/>
              <a:buAutoNum type="arabicPeriod"/>
            </a:pPr>
            <a:r>
              <a:rPr lang="en-US" altLang="en-US" dirty="0"/>
              <a:t>Ramp Roadway</a:t>
            </a:r>
          </a:p>
          <a:p>
            <a:pPr marL="228600" indent="-228600">
              <a:buFontTx/>
              <a:buAutoNum type="arabicPeriod"/>
            </a:pPr>
            <a:r>
              <a:rPr lang="en-US" altLang="en-US" dirty="0"/>
              <a:t>Non-Movement Line</a:t>
            </a:r>
          </a:p>
          <a:p>
            <a:pPr marL="228600" indent="-228600">
              <a:buFontTx/>
              <a:buAutoNum type="arabicPeriod"/>
            </a:pPr>
            <a:r>
              <a:rPr lang="en-US" altLang="en-US" dirty="0"/>
              <a:t>Taxiway Safety Area</a:t>
            </a:r>
          </a:p>
          <a:p>
            <a:pPr marL="228600" indent="-228600">
              <a:buFontTx/>
              <a:buAutoNum type="arabicPeriod"/>
            </a:pPr>
            <a:r>
              <a:rPr lang="en-US" altLang="en-US" dirty="0"/>
              <a:t>Dashed Taxiway Edge Line</a:t>
            </a:r>
          </a:p>
          <a:p>
            <a:pPr marL="228600" indent="-228600">
              <a:buFontTx/>
              <a:buAutoNum type="arabicPeriod"/>
            </a:pPr>
            <a:r>
              <a:rPr lang="en-US" altLang="en-US" dirty="0"/>
              <a:t>Taxiway Centerline</a:t>
            </a:r>
          </a:p>
          <a:p>
            <a:pPr marL="228600" indent="-228600">
              <a:buFontTx/>
              <a:buAutoNum type="arabicPeriod"/>
            </a:pPr>
            <a:r>
              <a:rPr lang="en-US" altLang="en-US" dirty="0"/>
              <a:t>Continuous Taxiway Edge Line</a:t>
            </a:r>
          </a:p>
          <a:p>
            <a:pPr marL="228600" indent="-228600">
              <a:buFontTx/>
              <a:buAutoNum type="arabicPeriod"/>
            </a:pPr>
            <a:r>
              <a:rPr lang="en-US" altLang="en-US" dirty="0"/>
              <a:t>ILS Holding Position Marking</a:t>
            </a:r>
          </a:p>
          <a:p>
            <a:pPr marL="228600" indent="-228600">
              <a:buFontTx/>
              <a:buAutoNum type="arabicPeriod"/>
            </a:pPr>
            <a:r>
              <a:rPr lang="en-US" altLang="en-US" dirty="0"/>
              <a:t>ILS Holding Position Sign</a:t>
            </a:r>
          </a:p>
          <a:p>
            <a:pPr marL="228600" indent="-228600">
              <a:buFontTx/>
              <a:buAutoNum type="arabicPeriod"/>
            </a:pPr>
            <a:r>
              <a:rPr lang="en-US" altLang="en-US" dirty="0"/>
              <a:t>Enhanced Taxiway Centerline Marking</a:t>
            </a:r>
          </a:p>
          <a:p>
            <a:pPr marL="228600" indent="-228600">
              <a:buFontTx/>
              <a:buAutoNum type="arabicPeriod"/>
            </a:pPr>
            <a:r>
              <a:rPr lang="en-US" altLang="en-US" dirty="0"/>
              <a:t>Surface Painted Holding Position Sign</a:t>
            </a:r>
          </a:p>
          <a:p>
            <a:pPr marL="228600" indent="-228600">
              <a:buFontTx/>
              <a:buAutoNum type="arabicPeriod"/>
            </a:pPr>
            <a:r>
              <a:rPr lang="en-US" altLang="en-US" dirty="0"/>
              <a:t>Runway Holding Position Marking</a:t>
            </a:r>
          </a:p>
          <a:p>
            <a:pPr marL="228600" indent="-228600">
              <a:buFontTx/>
              <a:buAutoNum type="arabicPeriod"/>
            </a:pPr>
            <a:r>
              <a:rPr lang="en-US" altLang="en-US" dirty="0"/>
              <a:t>Runway Holding Position Sign</a:t>
            </a:r>
          </a:p>
          <a:p>
            <a:pPr marL="228600" indent="-228600">
              <a:buFontTx/>
              <a:buAutoNum type="arabicPeriod"/>
            </a:pPr>
            <a:r>
              <a:rPr lang="en-US" altLang="en-US" dirty="0"/>
              <a:t>Runway Side Stripe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Situational awareness is key to driving at night.  </a:t>
            </a:r>
          </a:p>
          <a:p>
            <a:endParaRPr lang="en-US" dirty="0"/>
          </a:p>
          <a:p>
            <a:r>
              <a:rPr lang="en-US" dirty="0"/>
              <a:t>Take extra precautions until you are familiar with the way the airfield looks at night.</a:t>
            </a:r>
          </a:p>
          <a:p>
            <a:endParaRPr lang="en-US" dirty="0"/>
          </a:p>
          <a:p>
            <a:r>
              <a:rPr lang="en-US" dirty="0"/>
              <a:t>Pay extra attention to the signs and lights you see, and remember that you may never cross the red and white holding position signs, unless you are under escort from a licensed Movement Area driver.</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33</a:t>
            </a:fld>
            <a:endParaRPr lang="en-US" altLang="en-US"/>
          </a:p>
        </p:txBody>
      </p:sp>
    </p:spTree>
    <p:extLst>
      <p:ext uri="{BB962C8B-B14F-4D97-AF65-F5344CB8AC3E}">
        <p14:creationId xmlns:p14="http://schemas.microsoft.com/office/powerpoint/2010/main" val="3503251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4C2CA91-CF58-4E68-8D4D-325ED10308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9FB04DCE-B00A-4FD8-86AE-825C1E52F92E}" type="slidenum">
              <a:rPr lang="en-US" altLang="en-US" sz="1200" smtClean="0"/>
              <a:pPr/>
              <a:t>34</a:t>
            </a:fld>
            <a:endParaRPr lang="en-US" altLang="en-US" sz="1200"/>
          </a:p>
        </p:txBody>
      </p:sp>
      <p:sp>
        <p:nvSpPr>
          <p:cNvPr id="59395" name="Rectangle 2">
            <a:extLst>
              <a:ext uri="{FF2B5EF4-FFF2-40B4-BE49-F238E27FC236}">
                <a16:creationId xmlns:a16="http://schemas.microsoft.com/office/drawing/2014/main" id="{45BC6AEA-21D0-4E27-8CEA-60250ADF7277}"/>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1C58145-BE7A-4F87-BC73-F6FCD20B9F89}"/>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dirty="0"/>
              <a:t>Roadway markings can be obscured easily in a snow event, especially when heavy traffic compacts snow and covers the markings.</a:t>
            </a:r>
          </a:p>
          <a:p>
            <a:endParaRPr lang="en-US" altLang="en-US" sz="1800" dirty="0"/>
          </a:p>
          <a:p>
            <a:r>
              <a:rPr lang="en-US" altLang="en-US" sz="1800" dirty="0"/>
              <a:t>If you can not see the markings, or are not sure where you should be driving, stop and ask for help.</a:t>
            </a:r>
          </a:p>
          <a:p>
            <a:endParaRPr lang="en-US" altLang="en-US" sz="18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8FB0517-D173-4C5F-BA1D-F062A7B6D8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A37F994F-4E3B-46C5-8D7D-BA2F2BA6E810}" type="slidenum">
              <a:rPr lang="en-US" altLang="en-US" sz="1200" smtClean="0"/>
              <a:pPr/>
              <a:t>35</a:t>
            </a:fld>
            <a:endParaRPr lang="en-US" altLang="en-US" sz="1200"/>
          </a:p>
        </p:txBody>
      </p:sp>
      <p:sp>
        <p:nvSpPr>
          <p:cNvPr id="61443" name="Rectangle 2">
            <a:extLst>
              <a:ext uri="{FF2B5EF4-FFF2-40B4-BE49-F238E27FC236}">
                <a16:creationId xmlns:a16="http://schemas.microsoft.com/office/drawing/2014/main" id="{FEB9BDE4-5B98-4C03-9E99-FABD30BCFB7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E3F07B3-04D9-4EB7-8EA5-3BCD8A5AA2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76BC6759-A481-442D-8421-9E8CBB0385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1186BAFE-9B65-4EB2-8B14-2F904F1462BD}" type="slidenum">
              <a:rPr lang="en-US" altLang="en-US" sz="1200" smtClean="0"/>
              <a:pPr/>
              <a:t>36</a:t>
            </a:fld>
            <a:endParaRPr lang="en-US" altLang="en-US" sz="1200"/>
          </a:p>
        </p:txBody>
      </p:sp>
      <p:sp>
        <p:nvSpPr>
          <p:cNvPr id="63491" name="Rectangle 2">
            <a:extLst>
              <a:ext uri="{FF2B5EF4-FFF2-40B4-BE49-F238E27FC236}">
                <a16:creationId xmlns:a16="http://schemas.microsoft.com/office/drawing/2014/main" id="{DBB349FE-F40B-4759-9051-A782F95CE3F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E050AD2-8EB8-4CC4-B97F-D2C20F96AEB7}"/>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When visibility drops below 300’, no vehicle operations are authorized.</a:t>
            </a:r>
          </a:p>
          <a:p>
            <a:endParaRPr lang="en-US" altLang="en-US" dirty="0"/>
          </a:p>
          <a:p>
            <a:r>
              <a:rPr lang="en-US" altLang="en-US" dirty="0"/>
              <a:t>If you are unsure of the visibility contact Airside Operations at 612-726-5111.</a:t>
            </a:r>
          </a:p>
          <a:p>
            <a:endParaRPr lang="en-US" altLang="en-US" dirty="0"/>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0DA333D-63B3-4615-9118-F0F1FC93BF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9A16E89A-92BF-479B-B9BB-7E71E8249DB9}" type="slidenum">
              <a:rPr lang="en-US" altLang="en-US" sz="1200" smtClean="0"/>
              <a:pPr/>
              <a:t>4</a:t>
            </a:fld>
            <a:endParaRPr lang="en-US" altLang="en-US" sz="1200"/>
          </a:p>
        </p:txBody>
      </p:sp>
      <p:sp>
        <p:nvSpPr>
          <p:cNvPr id="10243" name="Rectangle 2">
            <a:extLst>
              <a:ext uri="{FF2B5EF4-FFF2-40B4-BE49-F238E27FC236}">
                <a16:creationId xmlns:a16="http://schemas.microsoft.com/office/drawing/2014/main" id="{3278A22E-D55A-424A-86CF-367919677A7F}"/>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BA83D1C-2C28-4B17-9E52-18E926C696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If logo is reflective, an at least 100 square inches, then there is no need for additional reflective material</a:t>
            </a:r>
          </a:p>
          <a:p>
            <a:endParaRPr lang="en-US" altLang="en-US"/>
          </a:p>
          <a:p>
            <a:r>
              <a:rPr lang="en-US" altLang="en-US"/>
              <a:t>Unless unique transponder code has been assigned by ATCT, a squawk code of “0000” should be used</a:t>
            </a:r>
          </a:p>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3287A6D-1BCF-4581-A128-CD4E3B514D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9B7D0AE5-144D-49AB-9028-84CAF17131FF}" type="slidenum">
              <a:rPr lang="en-US" altLang="en-US" sz="1200" smtClean="0"/>
              <a:pPr/>
              <a:t>37</a:t>
            </a:fld>
            <a:endParaRPr lang="en-US" altLang="en-US" sz="1200"/>
          </a:p>
        </p:txBody>
      </p:sp>
      <p:sp>
        <p:nvSpPr>
          <p:cNvPr id="65539" name="Rectangle 2">
            <a:extLst>
              <a:ext uri="{FF2B5EF4-FFF2-40B4-BE49-F238E27FC236}">
                <a16:creationId xmlns:a16="http://schemas.microsoft.com/office/drawing/2014/main" id="{71CDD122-D613-4D1C-BB14-2AE053AEC98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19DF92D-DD1B-460D-AB71-1A6B92A60AF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Police may not respond to every accident, but they still need to be reported.</a:t>
            </a:r>
          </a:p>
          <a:p>
            <a:endParaRPr lang="en-US" altLang="en-US" dirty="0"/>
          </a:p>
          <a:p>
            <a:r>
              <a:rPr lang="en-US" altLang="en-US" dirty="0"/>
              <a:t>If police don’t respond, don’t leave the scene until they authorize you to via phone.</a:t>
            </a:r>
          </a:p>
          <a:p>
            <a:endParaRPr lang="en-US" altLang="en-US" dirty="0"/>
          </a:p>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38</a:t>
            </a:fld>
            <a:endParaRPr lang="en-US" altLang="en-US"/>
          </a:p>
        </p:txBody>
      </p:sp>
    </p:spTree>
    <p:extLst>
      <p:ext uri="{BB962C8B-B14F-4D97-AF65-F5344CB8AC3E}">
        <p14:creationId xmlns:p14="http://schemas.microsoft.com/office/powerpoint/2010/main" val="2432165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Airport Police Department enforces Ordinance 127 and they can issue warnings or an administrative citation (paper ticket with points) for a violation.</a:t>
            </a:r>
          </a:p>
          <a:p>
            <a:endParaRPr lang="en-US" dirty="0"/>
          </a:p>
          <a:p>
            <a:r>
              <a:rPr lang="en-US" dirty="0"/>
              <a:t>Certain violations will result in Immediate Suspension of driving privileges or the impoundment of a vehicle.</a:t>
            </a:r>
          </a:p>
        </p:txBody>
      </p:sp>
      <p:sp>
        <p:nvSpPr>
          <p:cNvPr id="4" name="Slide Number Placeholder 3"/>
          <p:cNvSpPr>
            <a:spLocks noGrp="1"/>
          </p:cNvSpPr>
          <p:nvPr>
            <p:ph type="sldNum" sz="quarter" idx="5"/>
          </p:nvPr>
        </p:nvSpPr>
        <p:spPr/>
        <p:txBody>
          <a:bodyPr/>
          <a:lstStyle/>
          <a:p>
            <a:pPr>
              <a:defRPr/>
            </a:pPr>
            <a:fld id="{05FFB84D-D081-4787-B37B-8B0F9EFB5088}" type="slidenum">
              <a:rPr lang="en-US" altLang="en-US" smtClean="0"/>
              <a:pPr>
                <a:defRPr/>
              </a:pPr>
              <a:t>40</a:t>
            </a:fld>
            <a:endParaRPr lang="en-US" altLang="en-US"/>
          </a:p>
        </p:txBody>
      </p:sp>
    </p:spTree>
    <p:extLst>
      <p:ext uri="{BB962C8B-B14F-4D97-AF65-F5344CB8AC3E}">
        <p14:creationId xmlns:p14="http://schemas.microsoft.com/office/powerpoint/2010/main" val="897924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16B0B27F-9BBC-4204-BFEE-3246A4CEACEC}"/>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2864AF76-E6AE-4D51-A952-0DCF1A495A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Points stay on your record for 24 months</a:t>
            </a:r>
          </a:p>
          <a:p>
            <a:endParaRPr lang="en-US" altLang="en-US" dirty="0"/>
          </a:p>
          <a:p>
            <a:r>
              <a:rPr lang="en-US" altLang="en-US" dirty="0"/>
              <a:t>When suspended, a driver can not drive anywhere on airport, but the individual does not lose their security badge privileges, so they may continue to work as long as they don’t drive.</a:t>
            </a:r>
          </a:p>
          <a:p>
            <a:endParaRPr lang="en-US" altLang="en-US" dirty="0"/>
          </a:p>
          <a:p>
            <a:r>
              <a:rPr lang="en-US" altLang="en-US" dirty="0"/>
              <a:t>If you received a Gross infraction or above, you will receive a suspension, even if you have not received points in the past.</a:t>
            </a:r>
          </a:p>
          <a:p>
            <a:endParaRPr lang="en-US" altLang="en-US" dirty="0"/>
          </a:p>
          <a:p>
            <a:r>
              <a:rPr lang="en-US" altLang="en-US" dirty="0"/>
              <a:t>The list of violation types (broken down by Minor, Major, Gross and Severe) is located at the end of Ordinance 127.</a:t>
            </a:r>
          </a:p>
        </p:txBody>
      </p:sp>
      <p:sp>
        <p:nvSpPr>
          <p:cNvPr id="70660" name="Slide Number Placeholder 3">
            <a:extLst>
              <a:ext uri="{FF2B5EF4-FFF2-40B4-BE49-F238E27FC236}">
                <a16:creationId xmlns:a16="http://schemas.microsoft.com/office/drawing/2014/main" id="{0A41E1E4-B495-4D19-B9F1-E2B834EDF8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565858F0-460C-46BE-8053-8457F7E16571}" type="slidenum">
              <a:rPr lang="en-US" altLang="en-US" sz="1200" smtClean="0"/>
              <a:pPr/>
              <a:t>41</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B4F5D439-C790-47D5-94F6-DA3E10C0FA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0ABBF47B-7010-4D98-843A-8BBD4E934465}" type="slidenum">
              <a:rPr lang="en-US" altLang="en-US" sz="1200" smtClean="0"/>
              <a:pPr/>
              <a:t>42</a:t>
            </a:fld>
            <a:endParaRPr lang="en-US" altLang="en-US" sz="1200"/>
          </a:p>
        </p:txBody>
      </p:sp>
      <p:sp>
        <p:nvSpPr>
          <p:cNvPr id="278531" name="Rectangle 2">
            <a:extLst>
              <a:ext uri="{FF2B5EF4-FFF2-40B4-BE49-F238E27FC236}">
                <a16:creationId xmlns:a16="http://schemas.microsoft.com/office/drawing/2014/main" id="{7E00D572-8A1F-41C1-AA5B-33A114B255F8}"/>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0FF50E5A-C933-4FD0-98CE-DCF7A28A6D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Page 11-4</a:t>
            </a:r>
          </a:p>
          <a:p>
            <a:endParaRPr lang="en-US" altLang="en-US" dirty="0"/>
          </a:p>
          <a:p>
            <a:r>
              <a:rPr lang="en-US" altLang="en-US" dirty="0"/>
              <a:t>Appeals must be submitted within 14 days </a:t>
            </a:r>
          </a:p>
          <a:p>
            <a:endParaRPr lang="en-US" altLang="en-US" dirty="0"/>
          </a:p>
          <a:p>
            <a:r>
              <a:rPr lang="en-US" altLang="en-US" dirty="0"/>
              <a:t>How to submit – fax to DTC or put in drop boxes (one outside DTC, one outside POC in Baggage Claim area of Terminal 1).  Can also be hand delivered to Airside</a:t>
            </a:r>
          </a:p>
          <a:p>
            <a:endParaRPr lang="en-US" altLang="en-US" dirty="0"/>
          </a:p>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4115F94-417F-4213-A06E-07DBCABCBC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F8AF96C2-E6EC-48D2-8170-7C8DAA4C196B}" type="slidenum">
              <a:rPr lang="en-US" altLang="en-US" sz="1200" smtClean="0"/>
              <a:pPr/>
              <a:t>43</a:t>
            </a:fld>
            <a:endParaRPr lang="en-US" altLang="en-US" sz="1200"/>
          </a:p>
        </p:txBody>
      </p:sp>
      <p:sp>
        <p:nvSpPr>
          <p:cNvPr id="74755" name="Rectangle 2">
            <a:extLst>
              <a:ext uri="{FF2B5EF4-FFF2-40B4-BE49-F238E27FC236}">
                <a16:creationId xmlns:a16="http://schemas.microsoft.com/office/drawing/2014/main" id="{C4AE96D1-7947-4BD7-9172-4F499C4CED0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6CEC0C40-457A-4DDC-B403-088F1B3DAA2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6B9FAF1-A526-42CC-B213-E012B4099D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E42F4EEA-55DC-4C24-934B-3C63B32AAF76}" type="slidenum">
              <a:rPr lang="en-US" altLang="en-US" sz="1200" smtClean="0"/>
              <a:pPr/>
              <a:t>5</a:t>
            </a:fld>
            <a:endParaRPr lang="en-US" altLang="en-US" sz="1200"/>
          </a:p>
        </p:txBody>
      </p:sp>
      <p:sp>
        <p:nvSpPr>
          <p:cNvPr id="12291" name="Rectangle 2">
            <a:extLst>
              <a:ext uri="{FF2B5EF4-FFF2-40B4-BE49-F238E27FC236}">
                <a16:creationId xmlns:a16="http://schemas.microsoft.com/office/drawing/2014/main" id="{D5B38280-1B1D-4EF5-8E95-413142420A1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9FA9FC26-1BA9-4F20-990D-1BC738F4B1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Failure to follow the first item listed above is a Major (3 point) violation </a:t>
            </a:r>
          </a:p>
          <a:p>
            <a:endParaRPr lang="en-US" altLang="en-US" dirty="0"/>
          </a:p>
          <a:p>
            <a:r>
              <a:rPr lang="en-US" altLang="en-US" dirty="0"/>
              <a:t>Failure to follow the second item listed above is a Gross (7 point) violation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7A385BB-D2CB-455C-AD84-7E1D559AD6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9CAE634C-7F0B-425C-8D74-8856A5B38D41}" type="slidenum">
              <a:rPr lang="en-US" altLang="en-US" sz="1200" smtClean="0"/>
              <a:pPr/>
              <a:t>6</a:t>
            </a:fld>
            <a:endParaRPr lang="en-US" altLang="en-US" sz="1200"/>
          </a:p>
        </p:txBody>
      </p:sp>
      <p:sp>
        <p:nvSpPr>
          <p:cNvPr id="14339" name="Rectangle 2">
            <a:extLst>
              <a:ext uri="{FF2B5EF4-FFF2-40B4-BE49-F238E27FC236}">
                <a16:creationId xmlns:a16="http://schemas.microsoft.com/office/drawing/2014/main" id="{2F0B68E7-6644-4196-9DE9-C1ADE1D7158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ED6A887-2D50-419F-9974-8894A03A05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In 2019, there were 406,073 Operations at MSP (~1,113 per day)</a:t>
            </a:r>
          </a:p>
          <a:p>
            <a:endParaRPr lang="en-US" altLang="en-US" dirty="0"/>
          </a:p>
          <a:p>
            <a:r>
              <a:rPr lang="en-US" altLang="en-US" dirty="0"/>
              <a:t>In 2020, that dropped to 244,911 (~669 per day)</a:t>
            </a:r>
          </a:p>
          <a:p>
            <a:endParaRPr lang="en-US" altLang="en-US" dirty="0"/>
          </a:p>
          <a:p>
            <a:endParaRPr lang="en-US" altLang="en-US" dirty="0"/>
          </a:p>
          <a:p>
            <a:r>
              <a:rPr lang="en-US" altLang="en-US" dirty="0"/>
              <a:t>Approximately 12,000 drivers from 500 different Companies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1612D6B-1042-46BE-8722-8E085F3F654B}"/>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489013F7-E76F-4B12-98FB-C70AE30614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Driver’s need to have valid state DL (doesn’t have to be MN), valid security badge and training provided by the Company</a:t>
            </a:r>
          </a:p>
          <a:p>
            <a:endParaRPr lang="en-US" altLang="en-US" dirty="0"/>
          </a:p>
          <a:p>
            <a:r>
              <a:rPr lang="en-US" altLang="en-US" dirty="0"/>
              <a:t>Training needs to be provided at least once every three years for AOA Driver’s </a:t>
            </a:r>
          </a:p>
          <a:p>
            <a:endParaRPr lang="en-US" altLang="en-US" dirty="0"/>
          </a:p>
          <a:p>
            <a:r>
              <a:rPr lang="en-US" altLang="en-US" dirty="0"/>
              <a:t>Anyone that will be driving on the Movement Area (runways, taxiways and safety areas) must receive training once per year and have a Movement Area license issued by MAC.</a:t>
            </a:r>
          </a:p>
        </p:txBody>
      </p:sp>
      <p:sp>
        <p:nvSpPr>
          <p:cNvPr id="17412" name="Slide Number Placeholder 3">
            <a:extLst>
              <a:ext uri="{FF2B5EF4-FFF2-40B4-BE49-F238E27FC236}">
                <a16:creationId xmlns:a16="http://schemas.microsoft.com/office/drawing/2014/main" id="{9BAFB126-6222-459F-991A-A5FE5C1C87F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499A3342-ACB5-460D-9D18-7D9325915D31}" type="slidenum">
              <a:rPr lang="en-US" altLang="en-US" sz="1200" smtClean="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E969C8B-06EB-4F6B-9D36-F369EA40813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8746F60A-3378-4177-912F-03C27FBFAF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Need Logo on each side of vehicle</a:t>
            </a:r>
          </a:p>
          <a:p>
            <a:endParaRPr lang="en-US" altLang="en-US" dirty="0"/>
          </a:p>
          <a:p>
            <a:r>
              <a:rPr lang="en-US" altLang="en-US" dirty="0"/>
              <a:t>Also need 100 sq. inches of reflective material on each side of vehicle.  If logo is reflective, and at least 100 sq. inches, no need for additional reflective striping</a:t>
            </a:r>
          </a:p>
          <a:p>
            <a:endParaRPr lang="en-US" altLang="en-US" dirty="0"/>
          </a:p>
          <a:p>
            <a:r>
              <a:rPr lang="en-US" altLang="en-US" dirty="0"/>
              <a:t>Need a seat, and seat belt, for each passenger</a:t>
            </a:r>
          </a:p>
          <a:p>
            <a:endParaRPr lang="en-US" altLang="en-US" dirty="0"/>
          </a:p>
          <a:p>
            <a:r>
              <a:rPr lang="en-US" altLang="en-US" dirty="0"/>
              <a:t>Beacon needs to be on highest point of vehicle and turned on anytime vehicle is in AOA</a:t>
            </a:r>
          </a:p>
          <a:p>
            <a:endParaRPr lang="en-US" altLang="en-US" dirty="0"/>
          </a:p>
          <a:p>
            <a:r>
              <a:rPr lang="en-US" altLang="en-US" dirty="0"/>
              <a:t>Vehicles need $5,000,000 of insurance.</a:t>
            </a:r>
          </a:p>
          <a:p>
            <a:endParaRPr lang="en-US" altLang="en-US" dirty="0"/>
          </a:p>
          <a:p>
            <a:r>
              <a:rPr lang="en-US" altLang="en-US" dirty="0"/>
              <a:t>See Ordinance 127 for more details</a:t>
            </a:r>
          </a:p>
        </p:txBody>
      </p:sp>
      <p:sp>
        <p:nvSpPr>
          <p:cNvPr id="19460" name="Slide Number Placeholder 3">
            <a:extLst>
              <a:ext uri="{FF2B5EF4-FFF2-40B4-BE49-F238E27FC236}">
                <a16:creationId xmlns:a16="http://schemas.microsoft.com/office/drawing/2014/main" id="{D6AED1D3-D212-4DF2-AC7B-52827E0E549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628CE539-2F5C-4439-95A6-1546891726CE}" type="slidenum">
              <a:rPr lang="en-US" altLang="en-US" sz="1200" smtClean="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FC81BFF-0FEE-4556-AD4D-F720B1686A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D1FF29BE-AD97-482E-98C9-7D9D4C0C77E6}" type="slidenum">
              <a:rPr lang="en-US" altLang="en-US" sz="1200" smtClean="0"/>
              <a:pPr/>
              <a:t>11</a:t>
            </a:fld>
            <a:endParaRPr lang="en-US" altLang="en-US" sz="1200"/>
          </a:p>
        </p:txBody>
      </p:sp>
      <p:sp>
        <p:nvSpPr>
          <p:cNvPr id="22531" name="Rectangle 2">
            <a:extLst>
              <a:ext uri="{FF2B5EF4-FFF2-40B4-BE49-F238E27FC236}">
                <a16:creationId xmlns:a16="http://schemas.microsoft.com/office/drawing/2014/main" id="{6F5E956C-4263-4F53-BDF0-2C5C48167B7D}"/>
              </a:ext>
            </a:extLst>
          </p:cNvPr>
          <p:cNvSpPr>
            <a:spLocks noGrp="1" noRot="1" noChangeAspect="1" noChangeArrowheads="1" noTextEdit="1"/>
          </p:cNvSpPr>
          <p:nvPr>
            <p:ph type="sldImg"/>
          </p:nvPr>
        </p:nvSpPr>
        <p:spPr>
          <a:xfrm>
            <a:off x="431800" y="762000"/>
            <a:ext cx="6197600" cy="3486150"/>
          </a:xfrm>
          <a:ln/>
        </p:spPr>
      </p:sp>
      <p:sp>
        <p:nvSpPr>
          <p:cNvPr id="22532" name="Rectangle 3">
            <a:extLst>
              <a:ext uri="{FF2B5EF4-FFF2-40B4-BE49-F238E27FC236}">
                <a16:creationId xmlns:a16="http://schemas.microsoft.com/office/drawing/2014/main" id="{9CB977FB-7132-4B17-98C8-5F8403E8A8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Page 3-1</a:t>
            </a:r>
          </a:p>
          <a:p>
            <a:endParaRPr lang="en-US" altLang="en-US" sz="1400"/>
          </a:p>
          <a:p>
            <a:r>
              <a:rPr lang="en-US" altLang="en-US" sz="1400"/>
              <a:t>Examples of Non- Movement Area – roadways, Aprons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BE01B34-2944-49D0-A58C-0EE183EA4B00}"/>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4329CF4E-B650-4F60-B6A7-19A275F008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4580" name="Slide Number Placeholder 3">
            <a:extLst>
              <a:ext uri="{FF2B5EF4-FFF2-40B4-BE49-F238E27FC236}">
                <a16:creationId xmlns:a16="http://schemas.microsoft.com/office/drawing/2014/main" id="{B4594651-26E2-4461-A2D8-011EF460C77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3200">
                <a:solidFill>
                  <a:schemeClr val="tx1"/>
                </a:solidFill>
                <a:latin typeface="Times New Roman" panose="02020603050405020304" pitchFamily="18" charset="0"/>
              </a:defRPr>
            </a:lvl1pPr>
            <a:lvl2pPr marL="742950" indent="-285750" defTabSz="923925">
              <a:defRPr sz="3200">
                <a:solidFill>
                  <a:schemeClr val="tx1"/>
                </a:solidFill>
                <a:latin typeface="Times New Roman" panose="02020603050405020304" pitchFamily="18" charset="0"/>
              </a:defRPr>
            </a:lvl2pPr>
            <a:lvl3pPr marL="1143000" indent="-228600" defTabSz="923925">
              <a:defRPr sz="3200">
                <a:solidFill>
                  <a:schemeClr val="tx1"/>
                </a:solidFill>
                <a:latin typeface="Times New Roman" panose="02020603050405020304" pitchFamily="18" charset="0"/>
              </a:defRPr>
            </a:lvl3pPr>
            <a:lvl4pPr marL="1600200" indent="-228600" defTabSz="923925">
              <a:defRPr sz="3200">
                <a:solidFill>
                  <a:schemeClr val="tx1"/>
                </a:solidFill>
                <a:latin typeface="Times New Roman" panose="02020603050405020304" pitchFamily="18" charset="0"/>
              </a:defRPr>
            </a:lvl4pPr>
            <a:lvl5pPr marL="2057400" indent="-228600" defTabSz="923925">
              <a:defRPr sz="3200">
                <a:solidFill>
                  <a:schemeClr val="tx1"/>
                </a:solidFill>
                <a:latin typeface="Times New Roman" panose="02020603050405020304" pitchFamily="18" charset="0"/>
              </a:defRPr>
            </a:lvl5pPr>
            <a:lvl6pPr marL="2514600" indent="-228600" defTabSz="92392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2392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2392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23925" eaLnBrk="0" fontAlgn="base" hangingPunct="0">
              <a:spcBef>
                <a:spcPct val="0"/>
              </a:spcBef>
              <a:spcAft>
                <a:spcPct val="0"/>
              </a:spcAft>
              <a:defRPr sz="3200">
                <a:solidFill>
                  <a:schemeClr val="tx1"/>
                </a:solidFill>
                <a:latin typeface="Times New Roman" panose="02020603050405020304" pitchFamily="18" charset="0"/>
              </a:defRPr>
            </a:lvl9pPr>
          </a:lstStyle>
          <a:p>
            <a:fld id="{3CA2B13E-67EA-4252-A749-C533257FADFD}" type="slidenum">
              <a:rPr lang="en-US" altLang="en-US" sz="1200" smtClean="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493FB12-2D84-46B8-8C45-2AA9B249BE58}"/>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3B7FC71B-85D5-4CC8-996F-46D62BED3B9E}"/>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6" name="Freeform 4">
              <a:extLst>
                <a:ext uri="{FF2B5EF4-FFF2-40B4-BE49-F238E27FC236}">
                  <a16:creationId xmlns:a16="http://schemas.microsoft.com/office/drawing/2014/main" id="{08746D85-A422-48BE-8A35-6B863C3CC72F}"/>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7" name="Freeform 5">
              <a:extLst>
                <a:ext uri="{FF2B5EF4-FFF2-40B4-BE49-F238E27FC236}">
                  <a16:creationId xmlns:a16="http://schemas.microsoft.com/office/drawing/2014/main" id="{0BE1A507-6C2B-46D6-834B-3883699EC22D}"/>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8" name="Freeform 6">
              <a:extLst>
                <a:ext uri="{FF2B5EF4-FFF2-40B4-BE49-F238E27FC236}">
                  <a16:creationId xmlns:a16="http://schemas.microsoft.com/office/drawing/2014/main" id="{7DC80A7D-93E6-4F6C-9B0A-B0D312274EE0}"/>
                </a:ext>
              </a:extLst>
            </p:cNvPr>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80EE7F6F-2AC0-42F5-B844-B6C4FFE3C649}"/>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 name="Freeform 8">
              <a:extLst>
                <a:ext uri="{FF2B5EF4-FFF2-40B4-BE49-F238E27FC236}">
                  <a16:creationId xmlns:a16="http://schemas.microsoft.com/office/drawing/2014/main" id="{CB315A87-A1C9-4137-B3D1-AEECE7EF039A}"/>
                </a:ext>
              </a:extLst>
            </p:cNvPr>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A7439CEF-19B0-40C5-A616-C8D97F4ACFC0}"/>
                </a:ext>
              </a:extLst>
            </p:cNvPr>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4FE9202B-BC92-4777-A87F-7B71260F34D6}"/>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3" name="Freeform 11">
              <a:extLst>
                <a:ext uri="{FF2B5EF4-FFF2-40B4-BE49-F238E27FC236}">
                  <a16:creationId xmlns:a16="http://schemas.microsoft.com/office/drawing/2014/main" id="{13538AA4-39F5-4A8A-B51C-909337D56653}"/>
                </a:ext>
              </a:extLst>
            </p:cNvPr>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AF70BAFE-F4FF-4204-B70C-07CB96949DA8}"/>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5" name="Freeform 13">
              <a:extLst>
                <a:ext uri="{FF2B5EF4-FFF2-40B4-BE49-F238E27FC236}">
                  <a16:creationId xmlns:a16="http://schemas.microsoft.com/office/drawing/2014/main" id="{87192521-E5A6-4EE7-95E8-69E44F6F921E}"/>
                </a:ext>
              </a:extLst>
            </p:cNvPr>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A3D9B80C-D42F-469F-A204-3A069EE3B5A8}"/>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7" name="Freeform 15">
              <a:extLst>
                <a:ext uri="{FF2B5EF4-FFF2-40B4-BE49-F238E27FC236}">
                  <a16:creationId xmlns:a16="http://schemas.microsoft.com/office/drawing/2014/main" id="{61D0298E-15AF-4CDD-86B6-3E67EACB2316}"/>
                </a:ext>
              </a:extLst>
            </p:cNvPr>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6D12B540-0140-453F-9BAE-CD7D8798F913}"/>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19" name="Freeform 17">
              <a:extLst>
                <a:ext uri="{FF2B5EF4-FFF2-40B4-BE49-F238E27FC236}">
                  <a16:creationId xmlns:a16="http://schemas.microsoft.com/office/drawing/2014/main" id="{C6C89F2E-32CA-41A7-AB7B-22100B06E56C}"/>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20" name="Freeform 18">
              <a:extLst>
                <a:ext uri="{FF2B5EF4-FFF2-40B4-BE49-F238E27FC236}">
                  <a16:creationId xmlns:a16="http://schemas.microsoft.com/office/drawing/2014/main" id="{34CBB770-C7F7-4EB7-917D-1F9484EA907D}"/>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21" name="Freeform 19">
              <a:extLst>
                <a:ext uri="{FF2B5EF4-FFF2-40B4-BE49-F238E27FC236}">
                  <a16:creationId xmlns:a16="http://schemas.microsoft.com/office/drawing/2014/main" id="{FDBB2D75-CD40-4060-8C9F-1D8B5ED9C595}"/>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F4F1E310-6980-4B00-9280-B8B79A5CF851}"/>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23" name="Freeform 21">
              <a:extLst>
                <a:ext uri="{FF2B5EF4-FFF2-40B4-BE49-F238E27FC236}">
                  <a16:creationId xmlns:a16="http://schemas.microsoft.com/office/drawing/2014/main" id="{0D99BA72-ABA8-4F26-958E-214DA60B3E12}"/>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05E40974-52D3-4B7F-9AAB-5940771306EF}"/>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25" name="Freeform 23">
              <a:extLst>
                <a:ext uri="{FF2B5EF4-FFF2-40B4-BE49-F238E27FC236}">
                  <a16:creationId xmlns:a16="http://schemas.microsoft.com/office/drawing/2014/main" id="{58F93573-71DB-4256-927C-973B418D41D1}"/>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26" name="Freeform 24">
              <a:extLst>
                <a:ext uri="{FF2B5EF4-FFF2-40B4-BE49-F238E27FC236}">
                  <a16:creationId xmlns:a16="http://schemas.microsoft.com/office/drawing/2014/main" id="{7F58BEB6-D290-470D-82FF-AABB13CA276C}"/>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27" name="Freeform 25">
              <a:extLst>
                <a:ext uri="{FF2B5EF4-FFF2-40B4-BE49-F238E27FC236}">
                  <a16:creationId xmlns:a16="http://schemas.microsoft.com/office/drawing/2014/main" id="{DE320380-AAEB-4AA4-90F4-6DD2E14050B2}"/>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C6B1D63E-F556-4E44-9EAE-BDFD7E8CCDF7}"/>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29" name="Freeform 27">
              <a:extLst>
                <a:ext uri="{FF2B5EF4-FFF2-40B4-BE49-F238E27FC236}">
                  <a16:creationId xmlns:a16="http://schemas.microsoft.com/office/drawing/2014/main" id="{3C43443A-B318-451F-BDA3-700E84A8B270}"/>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30" name="Freeform 28">
              <a:extLst>
                <a:ext uri="{FF2B5EF4-FFF2-40B4-BE49-F238E27FC236}">
                  <a16:creationId xmlns:a16="http://schemas.microsoft.com/office/drawing/2014/main" id="{2A664E43-2DB9-4399-BFB4-94574417F25B}"/>
                </a:ext>
              </a:extLst>
            </p:cNvPr>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87E2B950-206C-4F43-8C44-88411738514E}"/>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32" name="Freeform 30">
              <a:extLst>
                <a:ext uri="{FF2B5EF4-FFF2-40B4-BE49-F238E27FC236}">
                  <a16:creationId xmlns:a16="http://schemas.microsoft.com/office/drawing/2014/main" id="{D7A7274A-C733-4B60-A76A-05B6540A332D}"/>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7D6A5096-AEE6-4EDE-A2CE-9A4582797639}"/>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34" name="Freeform 32">
              <a:extLst>
                <a:ext uri="{FF2B5EF4-FFF2-40B4-BE49-F238E27FC236}">
                  <a16:creationId xmlns:a16="http://schemas.microsoft.com/office/drawing/2014/main" id="{990AAF5D-AA98-4A1E-84A2-689B1BFE7113}"/>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35" name="Freeform 33">
              <a:extLst>
                <a:ext uri="{FF2B5EF4-FFF2-40B4-BE49-F238E27FC236}">
                  <a16:creationId xmlns:a16="http://schemas.microsoft.com/office/drawing/2014/main" id="{D2C2CB6C-0770-4B72-A8DE-FC905DA459A4}"/>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36" name="Freeform 34">
              <a:extLst>
                <a:ext uri="{FF2B5EF4-FFF2-40B4-BE49-F238E27FC236}">
                  <a16:creationId xmlns:a16="http://schemas.microsoft.com/office/drawing/2014/main" id="{B443480E-F831-47C1-BF66-AFF347193E94}"/>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37" name="Freeform 35">
              <a:extLst>
                <a:ext uri="{FF2B5EF4-FFF2-40B4-BE49-F238E27FC236}">
                  <a16:creationId xmlns:a16="http://schemas.microsoft.com/office/drawing/2014/main" id="{F2A678F4-F9F1-4CFE-985E-130F1ABF94A2}"/>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38" name="Freeform 36">
              <a:extLst>
                <a:ext uri="{FF2B5EF4-FFF2-40B4-BE49-F238E27FC236}">
                  <a16:creationId xmlns:a16="http://schemas.microsoft.com/office/drawing/2014/main" id="{82471385-1A05-44CB-A316-E6A497C946E7}"/>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39" name="Freeform 37">
              <a:extLst>
                <a:ext uri="{FF2B5EF4-FFF2-40B4-BE49-F238E27FC236}">
                  <a16:creationId xmlns:a16="http://schemas.microsoft.com/office/drawing/2014/main" id="{0FBC2D39-3AAE-4095-AF4B-C4EEAE223228}"/>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40" name="Freeform 38">
              <a:extLst>
                <a:ext uri="{FF2B5EF4-FFF2-40B4-BE49-F238E27FC236}">
                  <a16:creationId xmlns:a16="http://schemas.microsoft.com/office/drawing/2014/main" id="{1EDB2938-E0FE-4506-B6B0-B8AA06A3A6DE}"/>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41" name="Group 39">
              <a:extLst>
                <a:ext uri="{FF2B5EF4-FFF2-40B4-BE49-F238E27FC236}">
                  <a16:creationId xmlns:a16="http://schemas.microsoft.com/office/drawing/2014/main" id="{95D5F06D-E209-44D5-A376-9407A4A9470C}"/>
                </a:ext>
              </a:extLst>
            </p:cNvPr>
            <p:cNvGrpSpPr>
              <a:grpSpLocks/>
            </p:cNvGrpSpPr>
            <p:nvPr/>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FDE8057E-FB7F-4742-90AB-AF07CF4ADD57}"/>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43" name="Freeform 41">
                <a:extLst>
                  <a:ext uri="{FF2B5EF4-FFF2-40B4-BE49-F238E27FC236}">
                    <a16:creationId xmlns:a16="http://schemas.microsoft.com/office/drawing/2014/main" id="{E88C6684-1053-467A-B39A-E3966EABA2E7}"/>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45098"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4509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Date Placeholder 44">
            <a:extLst>
              <a:ext uri="{FF2B5EF4-FFF2-40B4-BE49-F238E27FC236}">
                <a16:creationId xmlns:a16="http://schemas.microsoft.com/office/drawing/2014/main" id="{CB3ECEE0-2742-4CFA-AE91-EE727B686F7C}"/>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Footer Placeholder 45">
            <a:extLst>
              <a:ext uri="{FF2B5EF4-FFF2-40B4-BE49-F238E27FC236}">
                <a16:creationId xmlns:a16="http://schemas.microsoft.com/office/drawing/2014/main" id="{6B550CB5-7627-444A-978F-8958A0D8010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6" name="Slide Number Placeholder 46">
            <a:extLst>
              <a:ext uri="{FF2B5EF4-FFF2-40B4-BE49-F238E27FC236}">
                <a16:creationId xmlns:a16="http://schemas.microsoft.com/office/drawing/2014/main" id="{1AE5D5C8-D0D6-4800-BE55-0D9A9CC674CB}"/>
              </a:ext>
            </a:extLst>
          </p:cNvPr>
          <p:cNvSpPr>
            <a:spLocks noGrp="1" noChangeArrowheads="1"/>
          </p:cNvSpPr>
          <p:nvPr>
            <p:ph type="sldNum" sz="quarter" idx="12"/>
          </p:nvPr>
        </p:nvSpPr>
        <p:spPr/>
        <p:txBody>
          <a:bodyPr/>
          <a:lstStyle>
            <a:lvl1pPr>
              <a:defRPr/>
            </a:lvl1pPr>
          </a:lstStyle>
          <a:p>
            <a:pPr>
              <a:defRPr/>
            </a:pPr>
            <a:fld id="{565AA890-914B-41CB-BE15-17C816793BAE}" type="slidenum">
              <a:rPr lang="en-US" altLang="en-US"/>
              <a:pPr>
                <a:defRPr/>
              </a:pPr>
              <a:t>‹#›</a:t>
            </a:fld>
            <a:endParaRPr lang="en-US" altLang="en-US"/>
          </a:p>
        </p:txBody>
      </p:sp>
    </p:spTree>
    <p:extLst>
      <p:ext uri="{BB962C8B-B14F-4D97-AF65-F5344CB8AC3E}">
        <p14:creationId xmlns:p14="http://schemas.microsoft.com/office/powerpoint/2010/main" val="300192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A6C5641-C2CF-4615-8215-7739C188BF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00098785-DD6A-4BD4-A606-72A1B613BF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51E45AEB-8CA4-4A3F-B40F-A1975F38BB4C}"/>
              </a:ext>
            </a:extLst>
          </p:cNvPr>
          <p:cNvSpPr>
            <a:spLocks noGrp="1" noChangeArrowheads="1"/>
          </p:cNvSpPr>
          <p:nvPr>
            <p:ph type="sldNum" sz="quarter" idx="12"/>
          </p:nvPr>
        </p:nvSpPr>
        <p:spPr>
          <a:ln/>
        </p:spPr>
        <p:txBody>
          <a:bodyPr/>
          <a:lstStyle>
            <a:lvl1pPr>
              <a:defRPr/>
            </a:lvl1pPr>
          </a:lstStyle>
          <a:p>
            <a:pPr>
              <a:defRPr/>
            </a:pPr>
            <a:fld id="{6E1A51DF-1D4F-4990-8A82-19BF13DF3A0D}" type="slidenum">
              <a:rPr lang="en-US" altLang="en-US"/>
              <a:pPr>
                <a:defRPr/>
              </a:pPr>
              <a:t>‹#›</a:t>
            </a:fld>
            <a:endParaRPr lang="en-US" altLang="en-US"/>
          </a:p>
        </p:txBody>
      </p:sp>
    </p:spTree>
    <p:extLst>
      <p:ext uri="{BB962C8B-B14F-4D97-AF65-F5344CB8AC3E}">
        <p14:creationId xmlns:p14="http://schemas.microsoft.com/office/powerpoint/2010/main" val="391278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267BB9F9-691A-4369-8448-0AE84BF2CE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0FD6C986-0034-4775-9D5B-EE79FBFF63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40897BE3-971A-494F-9D07-FE51B86BD224}"/>
              </a:ext>
            </a:extLst>
          </p:cNvPr>
          <p:cNvSpPr>
            <a:spLocks noGrp="1" noChangeArrowheads="1"/>
          </p:cNvSpPr>
          <p:nvPr>
            <p:ph type="sldNum" sz="quarter" idx="12"/>
          </p:nvPr>
        </p:nvSpPr>
        <p:spPr>
          <a:ln/>
        </p:spPr>
        <p:txBody>
          <a:bodyPr/>
          <a:lstStyle>
            <a:lvl1pPr>
              <a:defRPr/>
            </a:lvl1pPr>
          </a:lstStyle>
          <a:p>
            <a:pPr>
              <a:defRPr/>
            </a:pPr>
            <a:fld id="{4F10E1B9-E571-4B3B-8521-03838D2205FB}" type="slidenum">
              <a:rPr lang="en-US" altLang="en-US"/>
              <a:pPr>
                <a:defRPr/>
              </a:pPr>
              <a:t>‹#›</a:t>
            </a:fld>
            <a:endParaRPr lang="en-US" altLang="en-US"/>
          </a:p>
        </p:txBody>
      </p:sp>
    </p:spTree>
    <p:extLst>
      <p:ext uri="{BB962C8B-B14F-4D97-AF65-F5344CB8AC3E}">
        <p14:creationId xmlns:p14="http://schemas.microsoft.com/office/powerpoint/2010/main" val="223820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7D1B96AA-6790-44F8-BC05-50A2C5CF0D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3FEC0779-4350-41D7-9416-D517888F1E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4C141070-0956-4478-AE70-81602EAED770}"/>
              </a:ext>
            </a:extLst>
          </p:cNvPr>
          <p:cNvSpPr>
            <a:spLocks noGrp="1" noChangeArrowheads="1"/>
          </p:cNvSpPr>
          <p:nvPr>
            <p:ph type="sldNum" sz="quarter" idx="12"/>
          </p:nvPr>
        </p:nvSpPr>
        <p:spPr>
          <a:ln/>
        </p:spPr>
        <p:txBody>
          <a:bodyPr/>
          <a:lstStyle>
            <a:lvl1pPr>
              <a:defRPr/>
            </a:lvl1pPr>
          </a:lstStyle>
          <a:p>
            <a:pPr>
              <a:defRPr/>
            </a:pPr>
            <a:fld id="{0349243D-DD46-4359-8AC6-EF7BCEC0BE0A}" type="slidenum">
              <a:rPr lang="en-US" altLang="en-US"/>
              <a:pPr>
                <a:defRPr/>
              </a:pPr>
              <a:t>‹#›</a:t>
            </a:fld>
            <a:endParaRPr lang="en-US" altLang="en-US"/>
          </a:p>
        </p:txBody>
      </p:sp>
    </p:spTree>
    <p:extLst>
      <p:ext uri="{BB962C8B-B14F-4D97-AF65-F5344CB8AC3E}">
        <p14:creationId xmlns:p14="http://schemas.microsoft.com/office/powerpoint/2010/main" val="261279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4">
            <a:extLst>
              <a:ext uri="{FF2B5EF4-FFF2-40B4-BE49-F238E27FC236}">
                <a16:creationId xmlns:a16="http://schemas.microsoft.com/office/drawing/2014/main" id="{3D3D9B8A-44FF-41C4-A9AF-1849801FE0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5">
            <a:extLst>
              <a:ext uri="{FF2B5EF4-FFF2-40B4-BE49-F238E27FC236}">
                <a16:creationId xmlns:a16="http://schemas.microsoft.com/office/drawing/2014/main" id="{4195EF50-CB73-4B6C-A805-D3DC1345CC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6">
            <a:extLst>
              <a:ext uri="{FF2B5EF4-FFF2-40B4-BE49-F238E27FC236}">
                <a16:creationId xmlns:a16="http://schemas.microsoft.com/office/drawing/2014/main" id="{894C1837-A605-4ABD-910E-42D1BB2AE749}"/>
              </a:ext>
            </a:extLst>
          </p:cNvPr>
          <p:cNvSpPr>
            <a:spLocks noGrp="1" noChangeArrowheads="1"/>
          </p:cNvSpPr>
          <p:nvPr>
            <p:ph type="sldNum" sz="quarter" idx="12"/>
          </p:nvPr>
        </p:nvSpPr>
        <p:spPr>
          <a:ln/>
        </p:spPr>
        <p:txBody>
          <a:bodyPr/>
          <a:lstStyle>
            <a:lvl1pPr>
              <a:defRPr/>
            </a:lvl1pPr>
          </a:lstStyle>
          <a:p>
            <a:pPr>
              <a:defRPr/>
            </a:pPr>
            <a:fld id="{BF7B7919-E53C-4B18-8B26-885B234EA385}" type="slidenum">
              <a:rPr lang="en-US" altLang="en-US"/>
              <a:pPr>
                <a:defRPr/>
              </a:pPr>
              <a:t>‹#›</a:t>
            </a:fld>
            <a:endParaRPr lang="en-US" altLang="en-US"/>
          </a:p>
        </p:txBody>
      </p:sp>
    </p:spTree>
    <p:extLst>
      <p:ext uri="{BB962C8B-B14F-4D97-AF65-F5344CB8AC3E}">
        <p14:creationId xmlns:p14="http://schemas.microsoft.com/office/powerpoint/2010/main" val="41878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09FAA1C7-AAC0-431C-BF3F-1B611D9E66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F0343C41-0D87-4162-98AD-FFAF8B4715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32753332-91AB-4D94-9B62-CD1FEF9EC88C}"/>
              </a:ext>
            </a:extLst>
          </p:cNvPr>
          <p:cNvSpPr>
            <a:spLocks noGrp="1" noChangeArrowheads="1"/>
          </p:cNvSpPr>
          <p:nvPr>
            <p:ph type="sldNum" sz="quarter" idx="12"/>
          </p:nvPr>
        </p:nvSpPr>
        <p:spPr>
          <a:ln/>
        </p:spPr>
        <p:txBody>
          <a:bodyPr/>
          <a:lstStyle>
            <a:lvl1pPr>
              <a:defRPr/>
            </a:lvl1pPr>
          </a:lstStyle>
          <a:p>
            <a:pPr>
              <a:defRPr/>
            </a:pPr>
            <a:fld id="{8250E743-AD2B-422F-A268-6D638775D255}" type="slidenum">
              <a:rPr lang="en-US" altLang="en-US"/>
              <a:pPr>
                <a:defRPr/>
              </a:pPr>
              <a:t>‹#›</a:t>
            </a:fld>
            <a:endParaRPr lang="en-US" altLang="en-US"/>
          </a:p>
        </p:txBody>
      </p:sp>
    </p:spTree>
    <p:extLst>
      <p:ext uri="{BB962C8B-B14F-4D97-AF65-F5344CB8AC3E}">
        <p14:creationId xmlns:p14="http://schemas.microsoft.com/office/powerpoint/2010/main" val="13299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92BD560A-ED90-42D9-972A-5646B333CD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5">
            <a:extLst>
              <a:ext uri="{FF2B5EF4-FFF2-40B4-BE49-F238E27FC236}">
                <a16:creationId xmlns:a16="http://schemas.microsoft.com/office/drawing/2014/main" id="{B593EAE8-F5FB-4F4C-9A33-48C0330943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6">
            <a:extLst>
              <a:ext uri="{FF2B5EF4-FFF2-40B4-BE49-F238E27FC236}">
                <a16:creationId xmlns:a16="http://schemas.microsoft.com/office/drawing/2014/main" id="{B2849D6F-3AE0-4DA4-B07A-99235E99719F}"/>
              </a:ext>
            </a:extLst>
          </p:cNvPr>
          <p:cNvSpPr>
            <a:spLocks noGrp="1" noChangeArrowheads="1"/>
          </p:cNvSpPr>
          <p:nvPr>
            <p:ph type="sldNum" sz="quarter" idx="12"/>
          </p:nvPr>
        </p:nvSpPr>
        <p:spPr>
          <a:ln/>
        </p:spPr>
        <p:txBody>
          <a:bodyPr/>
          <a:lstStyle>
            <a:lvl1pPr>
              <a:defRPr/>
            </a:lvl1pPr>
          </a:lstStyle>
          <a:p>
            <a:pPr>
              <a:defRPr/>
            </a:pPr>
            <a:fld id="{3FF21EBB-D2B5-4C9C-B8F1-2B8DE415CFDB}" type="slidenum">
              <a:rPr lang="en-US" altLang="en-US"/>
              <a:pPr>
                <a:defRPr/>
              </a:pPr>
              <a:t>‹#›</a:t>
            </a:fld>
            <a:endParaRPr lang="en-US" altLang="en-US"/>
          </a:p>
        </p:txBody>
      </p:sp>
    </p:spTree>
    <p:extLst>
      <p:ext uri="{BB962C8B-B14F-4D97-AF65-F5344CB8AC3E}">
        <p14:creationId xmlns:p14="http://schemas.microsoft.com/office/powerpoint/2010/main" val="171858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ADB6614A-482B-4F7F-950A-7A15256AA6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5">
            <a:extLst>
              <a:ext uri="{FF2B5EF4-FFF2-40B4-BE49-F238E27FC236}">
                <a16:creationId xmlns:a16="http://schemas.microsoft.com/office/drawing/2014/main" id="{EB66E51F-CB3B-43D5-B305-23FED41187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6">
            <a:extLst>
              <a:ext uri="{FF2B5EF4-FFF2-40B4-BE49-F238E27FC236}">
                <a16:creationId xmlns:a16="http://schemas.microsoft.com/office/drawing/2014/main" id="{0BB8DC4B-2DA4-4AE4-BD7D-2AA6BC25F774}"/>
              </a:ext>
            </a:extLst>
          </p:cNvPr>
          <p:cNvSpPr>
            <a:spLocks noGrp="1" noChangeArrowheads="1"/>
          </p:cNvSpPr>
          <p:nvPr>
            <p:ph type="sldNum" sz="quarter" idx="12"/>
          </p:nvPr>
        </p:nvSpPr>
        <p:spPr>
          <a:ln/>
        </p:spPr>
        <p:txBody>
          <a:bodyPr/>
          <a:lstStyle>
            <a:lvl1pPr>
              <a:defRPr/>
            </a:lvl1pPr>
          </a:lstStyle>
          <a:p>
            <a:pPr>
              <a:defRPr/>
            </a:pPr>
            <a:fld id="{76D27363-7D32-4F0E-89C7-322B458D6B8F}" type="slidenum">
              <a:rPr lang="en-US" altLang="en-US"/>
              <a:pPr>
                <a:defRPr/>
              </a:pPr>
              <a:t>‹#›</a:t>
            </a:fld>
            <a:endParaRPr lang="en-US" altLang="en-US"/>
          </a:p>
        </p:txBody>
      </p:sp>
    </p:spTree>
    <p:extLst>
      <p:ext uri="{BB962C8B-B14F-4D97-AF65-F5344CB8AC3E}">
        <p14:creationId xmlns:p14="http://schemas.microsoft.com/office/powerpoint/2010/main" val="261692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2B7CB255-149B-4301-B8A9-973DD4B9C2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5">
            <a:extLst>
              <a:ext uri="{FF2B5EF4-FFF2-40B4-BE49-F238E27FC236}">
                <a16:creationId xmlns:a16="http://schemas.microsoft.com/office/drawing/2014/main" id="{53994D33-5198-4A99-981A-5BA810A5B0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6">
            <a:extLst>
              <a:ext uri="{FF2B5EF4-FFF2-40B4-BE49-F238E27FC236}">
                <a16:creationId xmlns:a16="http://schemas.microsoft.com/office/drawing/2014/main" id="{FD7E300B-2C2E-47A2-9DB4-02F81359CC5B}"/>
              </a:ext>
            </a:extLst>
          </p:cNvPr>
          <p:cNvSpPr>
            <a:spLocks noGrp="1" noChangeArrowheads="1"/>
          </p:cNvSpPr>
          <p:nvPr>
            <p:ph type="sldNum" sz="quarter" idx="12"/>
          </p:nvPr>
        </p:nvSpPr>
        <p:spPr>
          <a:ln/>
        </p:spPr>
        <p:txBody>
          <a:bodyPr/>
          <a:lstStyle>
            <a:lvl1pPr>
              <a:defRPr/>
            </a:lvl1pPr>
          </a:lstStyle>
          <a:p>
            <a:pPr>
              <a:defRPr/>
            </a:pPr>
            <a:fld id="{B9C44DC1-8DCD-4148-98D0-000C3FF54D91}" type="slidenum">
              <a:rPr lang="en-US" altLang="en-US"/>
              <a:pPr>
                <a:defRPr/>
              </a:pPr>
              <a:t>‹#›</a:t>
            </a:fld>
            <a:endParaRPr lang="en-US" altLang="en-US"/>
          </a:p>
        </p:txBody>
      </p:sp>
    </p:spTree>
    <p:extLst>
      <p:ext uri="{BB962C8B-B14F-4D97-AF65-F5344CB8AC3E}">
        <p14:creationId xmlns:p14="http://schemas.microsoft.com/office/powerpoint/2010/main" val="330692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D1720C42-A2D7-440C-AB04-6E131EF859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BDBA1959-2B0B-4D39-8259-C6C2A80976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DC0A949D-87BA-4CE7-A71A-7318411870C6}"/>
              </a:ext>
            </a:extLst>
          </p:cNvPr>
          <p:cNvSpPr>
            <a:spLocks noGrp="1" noChangeArrowheads="1"/>
          </p:cNvSpPr>
          <p:nvPr>
            <p:ph type="sldNum" sz="quarter" idx="12"/>
          </p:nvPr>
        </p:nvSpPr>
        <p:spPr>
          <a:ln/>
        </p:spPr>
        <p:txBody>
          <a:bodyPr/>
          <a:lstStyle>
            <a:lvl1pPr>
              <a:defRPr/>
            </a:lvl1pPr>
          </a:lstStyle>
          <a:p>
            <a:pPr>
              <a:defRPr/>
            </a:pPr>
            <a:fld id="{5AE519DC-AA36-42D1-9271-53E5DD3563D1}" type="slidenum">
              <a:rPr lang="en-US" altLang="en-US"/>
              <a:pPr>
                <a:defRPr/>
              </a:pPr>
              <a:t>‹#›</a:t>
            </a:fld>
            <a:endParaRPr lang="en-US" altLang="en-US"/>
          </a:p>
        </p:txBody>
      </p:sp>
    </p:spTree>
    <p:extLst>
      <p:ext uri="{BB962C8B-B14F-4D97-AF65-F5344CB8AC3E}">
        <p14:creationId xmlns:p14="http://schemas.microsoft.com/office/powerpoint/2010/main" val="122028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4">
            <a:extLst>
              <a:ext uri="{FF2B5EF4-FFF2-40B4-BE49-F238E27FC236}">
                <a16:creationId xmlns:a16="http://schemas.microsoft.com/office/drawing/2014/main" id="{2E506D97-5717-4185-8EA5-4B3EBD418C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5">
            <a:extLst>
              <a:ext uri="{FF2B5EF4-FFF2-40B4-BE49-F238E27FC236}">
                <a16:creationId xmlns:a16="http://schemas.microsoft.com/office/drawing/2014/main" id="{874340A5-2C75-4568-A7C9-3B15448048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110BD5A1-497E-464A-AD6D-D881DF34B48E}"/>
              </a:ext>
            </a:extLst>
          </p:cNvPr>
          <p:cNvSpPr>
            <a:spLocks noGrp="1" noChangeArrowheads="1"/>
          </p:cNvSpPr>
          <p:nvPr>
            <p:ph type="sldNum" sz="quarter" idx="12"/>
          </p:nvPr>
        </p:nvSpPr>
        <p:spPr>
          <a:ln/>
        </p:spPr>
        <p:txBody>
          <a:bodyPr/>
          <a:lstStyle>
            <a:lvl1pPr>
              <a:defRPr/>
            </a:lvl1pPr>
          </a:lstStyle>
          <a:p>
            <a:pPr>
              <a:defRPr/>
            </a:pPr>
            <a:fld id="{B3E98510-6C75-47E9-A27F-41B160253EA7}" type="slidenum">
              <a:rPr lang="en-US" altLang="en-US"/>
              <a:pPr>
                <a:defRPr/>
              </a:pPr>
              <a:t>‹#›</a:t>
            </a:fld>
            <a:endParaRPr lang="en-US" altLang="en-US"/>
          </a:p>
        </p:txBody>
      </p:sp>
    </p:spTree>
    <p:extLst>
      <p:ext uri="{BB962C8B-B14F-4D97-AF65-F5344CB8AC3E}">
        <p14:creationId xmlns:p14="http://schemas.microsoft.com/office/powerpoint/2010/main" val="80164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CD09510-590A-4D0C-9A36-295724B2CC0D}"/>
              </a:ext>
            </a:extLst>
          </p:cNvPr>
          <p:cNvGrpSpPr>
            <a:grpSpLocks/>
          </p:cNvGrpSpPr>
          <p:nvPr/>
        </p:nvGrpSpPr>
        <p:grpSpPr bwMode="auto">
          <a:xfrm>
            <a:off x="0" y="0"/>
            <a:ext cx="9144000" cy="6856413"/>
            <a:chOff x="0" y="0"/>
            <a:chExt cx="5760" cy="4319"/>
          </a:xfrm>
        </p:grpSpPr>
        <p:sp>
          <p:nvSpPr>
            <p:cNvPr id="44035" name="Freeform 3">
              <a:extLst>
                <a:ext uri="{FF2B5EF4-FFF2-40B4-BE49-F238E27FC236}">
                  <a16:creationId xmlns:a16="http://schemas.microsoft.com/office/drawing/2014/main" id="{E98DDB7D-1D9A-4561-945B-1AE139950D48}"/>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n-US"/>
            </a:p>
          </p:txBody>
        </p:sp>
        <p:sp>
          <p:nvSpPr>
            <p:cNvPr id="44036" name="Freeform 4">
              <a:extLst>
                <a:ext uri="{FF2B5EF4-FFF2-40B4-BE49-F238E27FC236}">
                  <a16:creationId xmlns:a16="http://schemas.microsoft.com/office/drawing/2014/main" id="{EBEE67D8-D76D-447C-BCE3-294A6938DF6E}"/>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44037" name="Freeform 5">
              <a:extLst>
                <a:ext uri="{FF2B5EF4-FFF2-40B4-BE49-F238E27FC236}">
                  <a16:creationId xmlns:a16="http://schemas.microsoft.com/office/drawing/2014/main" id="{B5906814-1ED4-4A8D-9509-1CFDDF74C452}"/>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n-US"/>
            </a:p>
          </p:txBody>
        </p:sp>
        <p:sp>
          <p:nvSpPr>
            <p:cNvPr id="1035" name="Freeform 6">
              <a:extLst>
                <a:ext uri="{FF2B5EF4-FFF2-40B4-BE49-F238E27FC236}">
                  <a16:creationId xmlns:a16="http://schemas.microsoft.com/office/drawing/2014/main" id="{20443842-E407-4362-B8A4-888BB78502C6}"/>
                </a:ext>
              </a:extLst>
            </p:cNvPr>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39" name="Freeform 7">
              <a:extLst>
                <a:ext uri="{FF2B5EF4-FFF2-40B4-BE49-F238E27FC236}">
                  <a16:creationId xmlns:a16="http://schemas.microsoft.com/office/drawing/2014/main" id="{F8CFEBF1-269A-4F95-9E30-68220C1AE3C2}"/>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n-US"/>
            </a:p>
          </p:txBody>
        </p:sp>
        <p:sp>
          <p:nvSpPr>
            <p:cNvPr id="1037" name="Freeform 8">
              <a:extLst>
                <a:ext uri="{FF2B5EF4-FFF2-40B4-BE49-F238E27FC236}">
                  <a16:creationId xmlns:a16="http://schemas.microsoft.com/office/drawing/2014/main" id="{8FB50DA7-B534-44D2-B96D-11615FC2D3CA}"/>
                </a:ext>
              </a:extLst>
            </p:cNvPr>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BCA1C3E1-3D59-48BE-98F1-486AFA9A2006}"/>
                </a:ext>
              </a:extLst>
            </p:cNvPr>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2" name="Freeform 10">
              <a:extLst>
                <a:ext uri="{FF2B5EF4-FFF2-40B4-BE49-F238E27FC236}">
                  <a16:creationId xmlns:a16="http://schemas.microsoft.com/office/drawing/2014/main" id="{25D0FBC5-171B-4255-9580-19BD696B463C}"/>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1040" name="Freeform 11">
              <a:extLst>
                <a:ext uri="{FF2B5EF4-FFF2-40B4-BE49-F238E27FC236}">
                  <a16:creationId xmlns:a16="http://schemas.microsoft.com/office/drawing/2014/main" id="{F5E822AB-847E-49B1-AA31-5423B42CA6FA}"/>
                </a:ext>
              </a:extLst>
            </p:cNvPr>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4" name="Freeform 12">
              <a:extLst>
                <a:ext uri="{FF2B5EF4-FFF2-40B4-BE49-F238E27FC236}">
                  <a16:creationId xmlns:a16="http://schemas.microsoft.com/office/drawing/2014/main" id="{D3D5B0C7-DD00-4B90-BE8D-29F1A4B92F5F}"/>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n-US"/>
            </a:p>
          </p:txBody>
        </p:sp>
        <p:sp>
          <p:nvSpPr>
            <p:cNvPr id="1042" name="Freeform 13">
              <a:extLst>
                <a:ext uri="{FF2B5EF4-FFF2-40B4-BE49-F238E27FC236}">
                  <a16:creationId xmlns:a16="http://schemas.microsoft.com/office/drawing/2014/main" id="{5E5DAA85-3970-4D3E-8697-CBB4CFC6EDE0}"/>
                </a:ext>
              </a:extLst>
            </p:cNvPr>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6" name="Freeform 14">
              <a:extLst>
                <a:ext uri="{FF2B5EF4-FFF2-40B4-BE49-F238E27FC236}">
                  <a16:creationId xmlns:a16="http://schemas.microsoft.com/office/drawing/2014/main" id="{FB1C4E31-21E7-4539-AD51-AC72B6C7F8ED}"/>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n-US"/>
            </a:p>
          </p:txBody>
        </p:sp>
        <p:sp>
          <p:nvSpPr>
            <p:cNvPr id="1044" name="Freeform 15">
              <a:extLst>
                <a:ext uri="{FF2B5EF4-FFF2-40B4-BE49-F238E27FC236}">
                  <a16:creationId xmlns:a16="http://schemas.microsoft.com/office/drawing/2014/main" id="{099A9295-40C6-4DFA-A077-069167210785}"/>
                </a:ext>
              </a:extLst>
            </p:cNvPr>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8" name="Freeform 16">
              <a:extLst>
                <a:ext uri="{FF2B5EF4-FFF2-40B4-BE49-F238E27FC236}">
                  <a16:creationId xmlns:a16="http://schemas.microsoft.com/office/drawing/2014/main" id="{26A85B6C-E58E-4FBB-B37F-61979E867FF8}"/>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n-US"/>
            </a:p>
          </p:txBody>
        </p:sp>
        <p:sp>
          <p:nvSpPr>
            <p:cNvPr id="44049" name="Freeform 17">
              <a:extLst>
                <a:ext uri="{FF2B5EF4-FFF2-40B4-BE49-F238E27FC236}">
                  <a16:creationId xmlns:a16="http://schemas.microsoft.com/office/drawing/2014/main" id="{D96D44B0-364B-413B-A0A7-75E0FE119247}"/>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n-US"/>
            </a:p>
          </p:txBody>
        </p:sp>
        <p:sp>
          <p:nvSpPr>
            <p:cNvPr id="44050" name="Freeform 18">
              <a:extLst>
                <a:ext uri="{FF2B5EF4-FFF2-40B4-BE49-F238E27FC236}">
                  <a16:creationId xmlns:a16="http://schemas.microsoft.com/office/drawing/2014/main" id="{634C7363-BBD2-4190-AD82-F69A7B4EA16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n-US"/>
            </a:p>
          </p:txBody>
        </p:sp>
        <p:sp>
          <p:nvSpPr>
            <p:cNvPr id="1048" name="Freeform 19">
              <a:extLst>
                <a:ext uri="{FF2B5EF4-FFF2-40B4-BE49-F238E27FC236}">
                  <a16:creationId xmlns:a16="http://schemas.microsoft.com/office/drawing/2014/main" id="{4C7D9D9D-CEB3-458E-B33B-27126C0D74F8}"/>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2" name="Freeform 20">
              <a:extLst>
                <a:ext uri="{FF2B5EF4-FFF2-40B4-BE49-F238E27FC236}">
                  <a16:creationId xmlns:a16="http://schemas.microsoft.com/office/drawing/2014/main" id="{B7FC8AA9-D240-4EFB-A5C9-2BCD444B1832}"/>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n-US"/>
            </a:p>
          </p:txBody>
        </p:sp>
        <p:sp>
          <p:nvSpPr>
            <p:cNvPr id="1050" name="Freeform 21">
              <a:extLst>
                <a:ext uri="{FF2B5EF4-FFF2-40B4-BE49-F238E27FC236}">
                  <a16:creationId xmlns:a16="http://schemas.microsoft.com/office/drawing/2014/main" id="{E0573E0A-6B15-4DBB-9DD3-195509762F37}"/>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4" name="Freeform 22">
              <a:extLst>
                <a:ext uri="{FF2B5EF4-FFF2-40B4-BE49-F238E27FC236}">
                  <a16:creationId xmlns:a16="http://schemas.microsoft.com/office/drawing/2014/main" id="{F197FBBE-F258-4336-95EB-8B7620058B0E}"/>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n-US"/>
            </a:p>
          </p:txBody>
        </p:sp>
        <p:sp>
          <p:nvSpPr>
            <p:cNvPr id="44055" name="Freeform 23">
              <a:extLst>
                <a:ext uri="{FF2B5EF4-FFF2-40B4-BE49-F238E27FC236}">
                  <a16:creationId xmlns:a16="http://schemas.microsoft.com/office/drawing/2014/main" id="{8C88503D-00C9-4973-9EF1-1AF1FE69B555}"/>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n-US"/>
            </a:p>
          </p:txBody>
        </p:sp>
        <p:sp>
          <p:nvSpPr>
            <p:cNvPr id="44056" name="Freeform 24">
              <a:extLst>
                <a:ext uri="{FF2B5EF4-FFF2-40B4-BE49-F238E27FC236}">
                  <a16:creationId xmlns:a16="http://schemas.microsoft.com/office/drawing/2014/main" id="{7E7FBE79-D75D-4C02-96A5-1261DA0BA2F2}"/>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n-US"/>
            </a:p>
          </p:txBody>
        </p:sp>
        <p:sp>
          <p:nvSpPr>
            <p:cNvPr id="1054" name="Freeform 25">
              <a:extLst>
                <a:ext uri="{FF2B5EF4-FFF2-40B4-BE49-F238E27FC236}">
                  <a16:creationId xmlns:a16="http://schemas.microsoft.com/office/drawing/2014/main" id="{6CC8C273-9727-425D-90FF-3F376D1425BC}"/>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8" name="Freeform 26">
              <a:extLst>
                <a:ext uri="{FF2B5EF4-FFF2-40B4-BE49-F238E27FC236}">
                  <a16:creationId xmlns:a16="http://schemas.microsoft.com/office/drawing/2014/main" id="{164ED49E-9FED-40F9-8F99-586906298D8B}"/>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n-US"/>
            </a:p>
          </p:txBody>
        </p:sp>
        <p:sp>
          <p:nvSpPr>
            <p:cNvPr id="44059" name="Freeform 27">
              <a:extLst>
                <a:ext uri="{FF2B5EF4-FFF2-40B4-BE49-F238E27FC236}">
                  <a16:creationId xmlns:a16="http://schemas.microsoft.com/office/drawing/2014/main" id="{E1ED0578-7839-4C1A-B152-728638CF61B9}"/>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n-US"/>
            </a:p>
          </p:txBody>
        </p:sp>
        <p:sp>
          <p:nvSpPr>
            <p:cNvPr id="1057" name="Freeform 28">
              <a:extLst>
                <a:ext uri="{FF2B5EF4-FFF2-40B4-BE49-F238E27FC236}">
                  <a16:creationId xmlns:a16="http://schemas.microsoft.com/office/drawing/2014/main" id="{5B0490E7-DC68-4E40-B33A-C065BBE1F9F8}"/>
                </a:ext>
              </a:extLst>
            </p:cNvPr>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1" name="Freeform 29">
              <a:extLst>
                <a:ext uri="{FF2B5EF4-FFF2-40B4-BE49-F238E27FC236}">
                  <a16:creationId xmlns:a16="http://schemas.microsoft.com/office/drawing/2014/main" id="{B3096D3D-E0DA-4BD1-B491-9D9628E339BD}"/>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n-US"/>
            </a:p>
          </p:txBody>
        </p:sp>
        <p:sp>
          <p:nvSpPr>
            <p:cNvPr id="1059" name="Freeform 30">
              <a:extLst>
                <a:ext uri="{FF2B5EF4-FFF2-40B4-BE49-F238E27FC236}">
                  <a16:creationId xmlns:a16="http://schemas.microsoft.com/office/drawing/2014/main" id="{597D343A-05C3-47C2-B69C-A4FA8C049337}"/>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3" name="Freeform 31">
              <a:extLst>
                <a:ext uri="{FF2B5EF4-FFF2-40B4-BE49-F238E27FC236}">
                  <a16:creationId xmlns:a16="http://schemas.microsoft.com/office/drawing/2014/main" id="{5812FD40-BE7D-4448-9251-9A34ABE4038A}"/>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n-US"/>
            </a:p>
          </p:txBody>
        </p:sp>
        <p:sp>
          <p:nvSpPr>
            <p:cNvPr id="44064" name="Freeform 32">
              <a:extLst>
                <a:ext uri="{FF2B5EF4-FFF2-40B4-BE49-F238E27FC236}">
                  <a16:creationId xmlns:a16="http://schemas.microsoft.com/office/drawing/2014/main" id="{5C1FA1CC-BF3B-4F9D-BE36-2BAA1CECCE28}"/>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44065" name="Freeform 33">
              <a:extLst>
                <a:ext uri="{FF2B5EF4-FFF2-40B4-BE49-F238E27FC236}">
                  <a16:creationId xmlns:a16="http://schemas.microsoft.com/office/drawing/2014/main" id="{48F132D8-5387-4128-8B81-848C9032F61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n-US"/>
            </a:p>
          </p:txBody>
        </p:sp>
        <p:sp>
          <p:nvSpPr>
            <p:cNvPr id="44066" name="Freeform 34">
              <a:extLst>
                <a:ext uri="{FF2B5EF4-FFF2-40B4-BE49-F238E27FC236}">
                  <a16:creationId xmlns:a16="http://schemas.microsoft.com/office/drawing/2014/main" id="{FE3A6DDD-D677-49BD-BEEE-5ED9A33D392A}"/>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44067" name="Freeform 35">
              <a:extLst>
                <a:ext uri="{FF2B5EF4-FFF2-40B4-BE49-F238E27FC236}">
                  <a16:creationId xmlns:a16="http://schemas.microsoft.com/office/drawing/2014/main" id="{A9FB0F29-D1B9-4814-B776-64B5AA574D24}"/>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n-US"/>
            </a:p>
          </p:txBody>
        </p:sp>
        <p:sp>
          <p:nvSpPr>
            <p:cNvPr id="44068" name="Freeform 36">
              <a:extLst>
                <a:ext uri="{FF2B5EF4-FFF2-40B4-BE49-F238E27FC236}">
                  <a16:creationId xmlns:a16="http://schemas.microsoft.com/office/drawing/2014/main" id="{D5D2D4B3-4371-4C5D-BFA4-452DFCC04EB4}"/>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n-US"/>
            </a:p>
          </p:txBody>
        </p:sp>
        <p:sp>
          <p:nvSpPr>
            <p:cNvPr id="44069" name="Freeform 37">
              <a:extLst>
                <a:ext uri="{FF2B5EF4-FFF2-40B4-BE49-F238E27FC236}">
                  <a16:creationId xmlns:a16="http://schemas.microsoft.com/office/drawing/2014/main" id="{5C61564D-4E53-4EF3-B6F3-84F30C0C5B30}"/>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n-US"/>
            </a:p>
          </p:txBody>
        </p:sp>
        <p:sp>
          <p:nvSpPr>
            <p:cNvPr id="44070" name="Freeform 38">
              <a:extLst>
                <a:ext uri="{FF2B5EF4-FFF2-40B4-BE49-F238E27FC236}">
                  <a16:creationId xmlns:a16="http://schemas.microsoft.com/office/drawing/2014/main" id="{D6D64801-BBC6-439E-A237-373CA1C277A2}"/>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n-US"/>
            </a:p>
          </p:txBody>
        </p:sp>
        <p:grpSp>
          <p:nvGrpSpPr>
            <p:cNvPr id="1068" name="Group 39">
              <a:extLst>
                <a:ext uri="{FF2B5EF4-FFF2-40B4-BE49-F238E27FC236}">
                  <a16:creationId xmlns:a16="http://schemas.microsoft.com/office/drawing/2014/main" id="{0BBFC007-0898-45B6-A43C-C108DBB76584}"/>
                </a:ext>
              </a:extLst>
            </p:cNvPr>
            <p:cNvGrpSpPr>
              <a:grpSpLocks/>
            </p:cNvGrpSpPr>
            <p:nvPr/>
          </p:nvGrpSpPr>
          <p:grpSpPr bwMode="auto">
            <a:xfrm>
              <a:off x="0" y="1632"/>
              <a:ext cx="5758" cy="1858"/>
              <a:chOff x="0" y="1632"/>
              <a:chExt cx="5758" cy="1858"/>
            </a:xfrm>
          </p:grpSpPr>
          <p:sp>
            <p:nvSpPr>
              <p:cNvPr id="44072" name="Freeform 40">
                <a:extLst>
                  <a:ext uri="{FF2B5EF4-FFF2-40B4-BE49-F238E27FC236}">
                    <a16:creationId xmlns:a16="http://schemas.microsoft.com/office/drawing/2014/main" id="{85BA507A-AB3C-4752-AE79-AB4F2B39967D}"/>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n-US"/>
              </a:p>
            </p:txBody>
          </p:sp>
          <p:sp>
            <p:nvSpPr>
              <p:cNvPr id="44073" name="Freeform 41">
                <a:extLst>
                  <a:ext uri="{FF2B5EF4-FFF2-40B4-BE49-F238E27FC236}">
                    <a16:creationId xmlns:a16="http://schemas.microsoft.com/office/drawing/2014/main" id="{A7AB274A-AFAB-4ED2-BE7B-C74598277F14}"/>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n-US"/>
              </a:p>
            </p:txBody>
          </p:sp>
        </p:grpSp>
      </p:grpSp>
      <p:sp>
        <p:nvSpPr>
          <p:cNvPr id="44074" name="Rectangle 42">
            <a:extLst>
              <a:ext uri="{FF2B5EF4-FFF2-40B4-BE49-F238E27FC236}">
                <a16:creationId xmlns:a16="http://schemas.microsoft.com/office/drawing/2014/main" id="{A9E2E152-F276-4E4E-87F4-C2C33424EF73}"/>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075" name="Rectangle 43">
            <a:extLst>
              <a:ext uri="{FF2B5EF4-FFF2-40B4-BE49-F238E27FC236}">
                <a16:creationId xmlns:a16="http://schemas.microsoft.com/office/drawing/2014/main" id="{593360B5-CDF5-45DD-8540-8607D2DD2657}"/>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076" name="Rectangle 44">
            <a:extLst>
              <a:ext uri="{FF2B5EF4-FFF2-40B4-BE49-F238E27FC236}">
                <a16:creationId xmlns:a16="http://schemas.microsoft.com/office/drawing/2014/main" id="{7C9AA8EC-12A2-4415-95DF-BE2F57D56BE2}"/>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44077" name="Rectangle 45">
            <a:extLst>
              <a:ext uri="{FF2B5EF4-FFF2-40B4-BE49-F238E27FC236}">
                <a16:creationId xmlns:a16="http://schemas.microsoft.com/office/drawing/2014/main" id="{7B9BF458-96B3-40C0-9A2D-6F870CE273A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44078" name="Rectangle 46">
            <a:extLst>
              <a:ext uri="{FF2B5EF4-FFF2-40B4-BE49-F238E27FC236}">
                <a16:creationId xmlns:a16="http://schemas.microsoft.com/office/drawing/2014/main" id="{BDC04C8A-9ED7-4745-8CCE-4B83C8109EED}"/>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anose="020B0604020202020204" pitchFamily="34" charset="0"/>
              </a:defRPr>
            </a:lvl1pPr>
          </a:lstStyle>
          <a:p>
            <a:pPr>
              <a:defRPr/>
            </a:pPr>
            <a:fld id="{4A3CC71E-B8A9-4F29-B5C5-CB81B18E8529}"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9.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CD84F5A-AC05-493B-AABA-06955CACDFD0}"/>
              </a:ext>
            </a:extLst>
          </p:cNvPr>
          <p:cNvSpPr>
            <a:spLocks noGrp="1" noChangeArrowheads="1"/>
          </p:cNvSpPr>
          <p:nvPr>
            <p:ph type="ctrTitle"/>
          </p:nvPr>
        </p:nvSpPr>
        <p:spPr>
          <a:xfrm>
            <a:off x="609600" y="914400"/>
            <a:ext cx="7772400" cy="1143000"/>
          </a:xfrm>
        </p:spPr>
        <p:txBody>
          <a:bodyPr/>
          <a:lstStyle/>
          <a:p>
            <a:pPr eaLnBrk="1" hangingPunct="1">
              <a:defRPr/>
            </a:pPr>
            <a:r>
              <a:rPr lang="en-US" altLang="en-US" sz="6000" dirty="0">
                <a:latin typeface="Times New Roman" panose="02020603050405020304" pitchFamily="18" charset="0"/>
              </a:rPr>
              <a:t>MSP Ordinance 127</a:t>
            </a:r>
            <a:r>
              <a:rPr lang="en-US" altLang="en-US" dirty="0">
                <a:latin typeface="Times New Roman" panose="02020603050405020304" pitchFamily="18" charset="0"/>
              </a:rPr>
              <a:t> </a:t>
            </a:r>
            <a:br>
              <a:rPr lang="en-US" altLang="en-US" dirty="0">
                <a:latin typeface="Times New Roman" panose="02020603050405020304" pitchFamily="18" charset="0"/>
              </a:rPr>
            </a:br>
            <a:r>
              <a:rPr lang="en-US" altLang="en-US" dirty="0">
                <a:latin typeface="Times New Roman" panose="02020603050405020304" pitchFamily="18" charset="0"/>
              </a:rPr>
              <a:t>AOA Driver’s </a:t>
            </a:r>
            <a:r>
              <a:rPr lang="en-US" altLang="en-US" sz="5400" dirty="0">
                <a:latin typeface="Times New Roman" panose="02020603050405020304" pitchFamily="18" charset="0"/>
              </a:rPr>
              <a:t>Training</a:t>
            </a:r>
            <a:endParaRPr lang="en-US" altLang="en-US" dirty="0"/>
          </a:p>
        </p:txBody>
      </p:sp>
      <p:sp>
        <p:nvSpPr>
          <p:cNvPr id="14339" name="Rectangle 3">
            <a:extLst>
              <a:ext uri="{FF2B5EF4-FFF2-40B4-BE49-F238E27FC236}">
                <a16:creationId xmlns:a16="http://schemas.microsoft.com/office/drawing/2014/main" id="{92324ED1-658B-4951-B286-2696E1883350}"/>
              </a:ext>
            </a:extLst>
          </p:cNvPr>
          <p:cNvSpPr>
            <a:spLocks noGrp="1" noChangeArrowheads="1"/>
          </p:cNvSpPr>
          <p:nvPr>
            <p:ph type="subTitle" idx="1"/>
          </p:nvPr>
        </p:nvSpPr>
        <p:spPr>
          <a:xfrm>
            <a:off x="1219200" y="2895600"/>
            <a:ext cx="6400800" cy="1752600"/>
          </a:xfrm>
        </p:spPr>
        <p:txBody>
          <a:bodyPr/>
          <a:lstStyle/>
          <a:p>
            <a:pPr eaLnBrk="1" hangingPunct="1">
              <a:defRPr/>
            </a:pPr>
            <a:endParaRPr lang="en-US" altLang="en-US"/>
          </a:p>
          <a:p>
            <a:pPr eaLnBrk="1" hangingPunct="1">
              <a:defRPr/>
            </a:pPr>
            <a:r>
              <a:rPr lang="en-US" altLang="en-US">
                <a:latin typeface="Times New Roman" panose="02020603050405020304" pitchFamily="18" charset="0"/>
              </a:rPr>
              <a:t>MAC Airside Operations</a:t>
            </a:r>
          </a:p>
          <a:p>
            <a:pPr eaLnBrk="1" hangingPunct="1">
              <a:defRPr/>
            </a:pPr>
            <a:r>
              <a:rPr lang="en-US" altLang="en-US">
                <a:latin typeface="Times New Roman" panose="02020603050405020304" pitchFamily="18" charset="0"/>
              </a:rPr>
              <a:t>612-726-5111</a:t>
            </a:r>
          </a:p>
        </p:txBody>
      </p:sp>
      <p:pic>
        <p:nvPicPr>
          <p:cNvPr id="4100" name="Picture 4" descr="https://macpoint.org/pam/Documents/MAC%20and%20MSP%20Logos/MSP%20Logo%20Files/For%20digital%20or%20web/MSP_Reverse_wo_tag.gif">
            <a:extLst>
              <a:ext uri="{FF2B5EF4-FFF2-40B4-BE49-F238E27FC236}">
                <a16:creationId xmlns:a16="http://schemas.microsoft.com/office/drawing/2014/main" id="{5EE0287F-7BD7-4EBF-A9BA-ED8AA0592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486400"/>
            <a:ext cx="193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https://macpoint.org/pam/Documents/MAC%20and%20MSP%20Logos/MAC%20Logo%20Files/For%20digital%20or%20web/MAC_logo_web_300px.jpg">
            <a:extLst>
              <a:ext uri="{FF2B5EF4-FFF2-40B4-BE49-F238E27FC236}">
                <a16:creationId xmlns:a16="http://schemas.microsoft.com/office/drawing/2014/main" id="{AABBE279-F031-4AB0-801E-EA8FB2D5F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5053013"/>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9F4E2CF-09BD-4190-81DF-785BBA75FDA3}"/>
              </a:ext>
            </a:extLst>
          </p:cNvPr>
          <p:cNvSpPr>
            <a:spLocks noGrp="1" noChangeArrowheads="1"/>
          </p:cNvSpPr>
          <p:nvPr>
            <p:ph type="ctrTitle"/>
          </p:nvPr>
        </p:nvSpPr>
        <p:spPr>
          <a:xfrm>
            <a:off x="609600" y="381000"/>
            <a:ext cx="7772400" cy="1143000"/>
          </a:xfrm>
        </p:spPr>
        <p:txBody>
          <a:bodyPr/>
          <a:lstStyle/>
          <a:p>
            <a:pPr eaLnBrk="1" hangingPunct="1">
              <a:defRPr/>
            </a:pPr>
            <a:endParaRPr lang="en-US" altLang="en-US"/>
          </a:p>
        </p:txBody>
      </p:sp>
      <p:sp>
        <p:nvSpPr>
          <p:cNvPr id="37891" name="Rectangle 3">
            <a:extLst>
              <a:ext uri="{FF2B5EF4-FFF2-40B4-BE49-F238E27FC236}">
                <a16:creationId xmlns:a16="http://schemas.microsoft.com/office/drawing/2014/main" id="{C0EB00B9-ED23-4337-8252-72B91935E7C4}"/>
              </a:ext>
            </a:extLst>
          </p:cNvPr>
          <p:cNvSpPr>
            <a:spLocks noGrp="1" noChangeArrowheads="1"/>
          </p:cNvSpPr>
          <p:nvPr>
            <p:ph type="subTitle" idx="1"/>
          </p:nvPr>
        </p:nvSpPr>
        <p:spPr>
          <a:xfrm>
            <a:off x="609600" y="1371600"/>
            <a:ext cx="7772400" cy="1752600"/>
          </a:xfrm>
        </p:spPr>
        <p:txBody>
          <a:bodyPr/>
          <a:lstStyle/>
          <a:p>
            <a:pPr eaLnBrk="1" hangingPunct="1">
              <a:defRPr/>
            </a:pPr>
            <a:r>
              <a:rPr lang="en-US" altLang="en-US" sz="6600" b="1">
                <a:latin typeface="Times New Roman" panose="02020603050405020304" pitchFamily="18" charset="0"/>
              </a:rPr>
              <a:t>DRIVING ON THE NON-MOVEMENT AREA</a:t>
            </a:r>
            <a:endParaRPr lang="en-US" altLang="en-US" sz="7200">
              <a:latin typeface="Times New Roman" panose="02020603050405020304" pitchFamily="18"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BFA1041-8A54-41E8-AAF7-5A2ABD48AC57}"/>
              </a:ext>
            </a:extLst>
          </p:cNvPr>
          <p:cNvSpPr>
            <a:spLocks noGrp="1" noChangeArrowheads="1"/>
          </p:cNvSpPr>
          <p:nvPr>
            <p:ph type="title"/>
          </p:nvPr>
        </p:nvSpPr>
        <p:spPr/>
        <p:txBody>
          <a:bodyPr/>
          <a:lstStyle/>
          <a:p>
            <a:pPr eaLnBrk="1" hangingPunct="1">
              <a:defRPr/>
            </a:pPr>
            <a:r>
              <a:rPr lang="en-US" altLang="en-US" sz="3713" dirty="0">
                <a:latin typeface="Times New Roman" panose="02020603050405020304" pitchFamily="18" charset="0"/>
              </a:rPr>
              <a:t>Definitions</a:t>
            </a:r>
            <a:endParaRPr lang="en-US" altLang="en-US" dirty="0"/>
          </a:p>
        </p:txBody>
      </p:sp>
      <p:sp>
        <p:nvSpPr>
          <p:cNvPr id="331785" name="Rectangle 9">
            <a:extLst>
              <a:ext uri="{FF2B5EF4-FFF2-40B4-BE49-F238E27FC236}">
                <a16:creationId xmlns:a16="http://schemas.microsoft.com/office/drawing/2014/main" id="{99D14D10-04A7-4FBD-8740-8BEBB904E3DC}"/>
              </a:ext>
            </a:extLst>
          </p:cNvPr>
          <p:cNvSpPr>
            <a:spLocks noGrp="1" noChangeArrowheads="1"/>
          </p:cNvSpPr>
          <p:nvPr>
            <p:ph idx="1"/>
          </p:nvPr>
        </p:nvSpPr>
        <p:spPr/>
        <p:txBody>
          <a:bodyPr/>
          <a:lstStyle/>
          <a:p>
            <a:pPr eaLnBrk="1" hangingPunct="1">
              <a:defRPr/>
            </a:pPr>
            <a:r>
              <a:rPr lang="en-US" altLang="en-US" b="1" u="sng" dirty="0">
                <a:latin typeface="Times New Roman" panose="02020603050405020304" pitchFamily="18" charset="0"/>
              </a:rPr>
              <a:t>Air Operations Area (AOA)</a:t>
            </a:r>
            <a:r>
              <a:rPr lang="en-US" altLang="en-US" dirty="0">
                <a:latin typeface="Times New Roman" panose="02020603050405020304" pitchFamily="18" charset="0"/>
              </a:rPr>
              <a:t> – All areas within the perimeter Fence</a:t>
            </a:r>
          </a:p>
          <a:p>
            <a:pPr eaLnBrk="1" hangingPunct="1">
              <a:defRPr/>
            </a:pPr>
            <a:endParaRPr lang="en-US" altLang="en-US" dirty="0">
              <a:latin typeface="Times New Roman" panose="02020603050405020304" pitchFamily="18" charset="0"/>
            </a:endParaRPr>
          </a:p>
          <a:p>
            <a:pPr eaLnBrk="1" hangingPunct="1">
              <a:defRPr/>
            </a:pPr>
            <a:r>
              <a:rPr lang="en-US" altLang="en-US" b="1" u="sng" dirty="0">
                <a:latin typeface="Times New Roman" panose="02020603050405020304" pitchFamily="18" charset="0"/>
              </a:rPr>
              <a:t>Movement Area</a:t>
            </a:r>
            <a:r>
              <a:rPr lang="en-US" altLang="en-US" dirty="0">
                <a:latin typeface="Times New Roman" panose="02020603050405020304" pitchFamily="18" charset="0"/>
              </a:rPr>
              <a:t> – Runways, Taxiways and Safety Areas</a:t>
            </a:r>
          </a:p>
          <a:p>
            <a:pPr eaLnBrk="1" hangingPunct="1">
              <a:defRPr/>
            </a:pPr>
            <a:endParaRPr lang="en-US" altLang="en-US" dirty="0">
              <a:latin typeface="Times New Roman" panose="02020603050405020304" pitchFamily="18" charset="0"/>
            </a:endParaRPr>
          </a:p>
          <a:p>
            <a:pPr eaLnBrk="1" hangingPunct="1">
              <a:defRPr/>
            </a:pPr>
            <a:r>
              <a:rPr lang="en-US" altLang="en-US" b="1" u="sng" dirty="0">
                <a:latin typeface="Times New Roman" panose="02020603050405020304" pitchFamily="18" charset="0"/>
              </a:rPr>
              <a:t>Non-Movement Areas</a:t>
            </a:r>
            <a:r>
              <a:rPr lang="en-US" altLang="en-US" dirty="0">
                <a:latin typeface="Times New Roman" panose="02020603050405020304" pitchFamily="18" charset="0"/>
              </a:rPr>
              <a:t> – All other Areas within AOA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78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541F4F2D-6F38-4271-A060-F8515AC6B6E9}"/>
              </a:ext>
            </a:extLst>
          </p:cNvPr>
          <p:cNvSpPr>
            <a:spLocks noGrp="1" noChangeArrowheads="1"/>
          </p:cNvSpPr>
          <p:nvPr>
            <p:ph type="title"/>
          </p:nvPr>
        </p:nvSpPr>
        <p:spPr>
          <a:xfrm>
            <a:off x="400050" y="1200150"/>
            <a:ext cx="8515350" cy="1257300"/>
          </a:xfrm>
        </p:spPr>
        <p:txBody>
          <a:bodyPr rtlCol="0">
            <a:noAutofit/>
          </a:bodyPr>
          <a:lstStyle/>
          <a:p>
            <a:pPr eaLnBrk="1" hangingPunct="1">
              <a:defRPr/>
            </a:pPr>
            <a:r>
              <a:rPr lang="en-US" altLang="en-US" sz="3600" dirty="0">
                <a:latin typeface="Times New Roman" panose="02020603050405020304" pitchFamily="18" charset="0"/>
              </a:rPr>
              <a:t>The First </a:t>
            </a:r>
            <a:r>
              <a:rPr lang="en-US" altLang="en-US" sz="3000" dirty="0">
                <a:latin typeface="Times New Roman" panose="02020603050405020304" pitchFamily="18" charset="0"/>
              </a:rPr>
              <a:t>Thing</a:t>
            </a:r>
            <a:r>
              <a:rPr lang="en-US" altLang="en-US" sz="3600" dirty="0">
                <a:latin typeface="Times New Roman" panose="02020603050405020304" pitchFamily="18" charset="0"/>
              </a:rPr>
              <a:t> to Remember when driving on the Airport</a:t>
            </a:r>
            <a:r>
              <a:rPr lang="en-US" altLang="en-US" sz="3000" dirty="0"/>
              <a:t> </a:t>
            </a:r>
          </a:p>
        </p:txBody>
      </p:sp>
      <p:sp>
        <p:nvSpPr>
          <p:cNvPr id="27651" name="Rectangle 3">
            <a:extLst>
              <a:ext uri="{FF2B5EF4-FFF2-40B4-BE49-F238E27FC236}">
                <a16:creationId xmlns:a16="http://schemas.microsoft.com/office/drawing/2014/main" id="{EE47043B-D4CF-47F8-B9A9-5E8E8DAC0DF4}"/>
              </a:ext>
            </a:extLst>
          </p:cNvPr>
          <p:cNvSpPr>
            <a:spLocks noGrp="1" noChangeArrowheads="1"/>
          </p:cNvSpPr>
          <p:nvPr>
            <p:ph idx="1"/>
          </p:nvPr>
        </p:nvSpPr>
        <p:spPr>
          <a:xfrm>
            <a:off x="800100" y="2514600"/>
            <a:ext cx="7486650" cy="3143250"/>
          </a:xfrm>
        </p:spPr>
        <p:txBody>
          <a:bodyPr/>
          <a:lstStyle/>
          <a:p>
            <a:pPr eaLnBrk="1" hangingPunct="1">
              <a:defRPr/>
            </a:pPr>
            <a:endParaRPr lang="en-US" altLang="en-US" dirty="0"/>
          </a:p>
          <a:p>
            <a:pPr eaLnBrk="1" hangingPunct="1">
              <a:defRPr/>
            </a:pPr>
            <a:endParaRPr lang="en-US" altLang="en-US" sz="3000" dirty="0"/>
          </a:p>
          <a:p>
            <a:pPr marL="0" indent="0" eaLnBrk="1" hangingPunct="1">
              <a:buFont typeface="Wingdings" panose="05000000000000000000" pitchFamily="2" charset="2"/>
              <a:buNone/>
              <a:defRPr/>
            </a:pPr>
            <a:r>
              <a:rPr lang="en-US" altLang="en-US" sz="3600" b="1" u="sng" dirty="0">
                <a:solidFill>
                  <a:srgbClr val="FF0000"/>
                </a:solidFill>
                <a:latin typeface="Times New Roman" panose="02020603050405020304" pitchFamily="18" charset="0"/>
              </a:rPr>
              <a:t>All Aircraft Have the Right of Way!</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564004A3-D565-4F7D-BF5F-95C43E0F5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
            <a:ext cx="5867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a:extLst>
              <a:ext uri="{FF2B5EF4-FFF2-40B4-BE49-F238E27FC236}">
                <a16:creationId xmlns:a16="http://schemas.microsoft.com/office/drawing/2014/main" id="{9EEFEA98-1EAA-43EF-B2CA-EFB8A0E95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4">
            <a:extLst>
              <a:ext uri="{FF2B5EF4-FFF2-40B4-BE49-F238E27FC236}">
                <a16:creationId xmlns:a16="http://schemas.microsoft.com/office/drawing/2014/main" id="{8BEB3690-1397-4270-8920-3AAF303C1BAA}"/>
              </a:ext>
            </a:extLst>
          </p:cNvPr>
          <p:cNvSpPr txBox="1">
            <a:spLocks noChangeArrowheads="1"/>
          </p:cNvSpPr>
          <p:nvPr/>
        </p:nvSpPr>
        <p:spPr bwMode="auto">
          <a:xfrm>
            <a:off x="381000" y="273050"/>
            <a:ext cx="2438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4800">
                <a:latin typeface="Times New Roman" panose="02020603050405020304" pitchFamily="18" charset="0"/>
              </a:rPr>
              <a:t>Even Parked Aircraft!</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6DDFCD1-AE50-4DE2-BC87-EF2032FC7C6F}"/>
              </a:ext>
            </a:extLst>
          </p:cNvPr>
          <p:cNvSpPr>
            <a:spLocks noGrp="1" noChangeArrowheads="1"/>
          </p:cNvSpPr>
          <p:nvPr>
            <p:ph type="title"/>
          </p:nvPr>
        </p:nvSpPr>
        <p:spPr>
          <a:xfrm>
            <a:off x="533400" y="609600"/>
            <a:ext cx="8229600" cy="1143000"/>
          </a:xfrm>
        </p:spPr>
        <p:txBody>
          <a:bodyPr/>
          <a:lstStyle/>
          <a:p>
            <a:pPr eaLnBrk="1" hangingPunct="1">
              <a:defRPr/>
            </a:pPr>
            <a:r>
              <a:rPr lang="en-US" altLang="en-US" sz="6600">
                <a:latin typeface="Times New Roman" panose="02020603050405020304" pitchFamily="18" charset="0"/>
              </a:rPr>
              <a:t>General Safety</a:t>
            </a:r>
            <a:br>
              <a:rPr lang="en-US" altLang="en-US" sz="6600">
                <a:latin typeface="Times New Roman" panose="02020603050405020304" pitchFamily="18" charset="0"/>
              </a:rPr>
            </a:br>
            <a:endParaRPr lang="en-US" altLang="en-US"/>
          </a:p>
        </p:txBody>
      </p:sp>
      <p:sp>
        <p:nvSpPr>
          <p:cNvPr id="24579" name="Rectangle 3">
            <a:extLst>
              <a:ext uri="{FF2B5EF4-FFF2-40B4-BE49-F238E27FC236}">
                <a16:creationId xmlns:a16="http://schemas.microsoft.com/office/drawing/2014/main" id="{CEDB38AC-D291-4BBF-B598-A1FB93562283}"/>
              </a:ext>
            </a:extLst>
          </p:cNvPr>
          <p:cNvSpPr>
            <a:spLocks noGrp="1" noChangeArrowheads="1"/>
          </p:cNvSpPr>
          <p:nvPr>
            <p:ph type="body" idx="1"/>
          </p:nvPr>
        </p:nvSpPr>
        <p:spPr>
          <a:xfrm>
            <a:off x="533400" y="1905000"/>
            <a:ext cx="7848600" cy="2514600"/>
          </a:xfrm>
        </p:spPr>
        <p:txBody>
          <a:bodyPr/>
          <a:lstStyle/>
          <a:p>
            <a:pPr eaLnBrk="1" hangingPunct="1">
              <a:lnSpc>
                <a:spcPct val="60000"/>
              </a:lnSpc>
              <a:defRPr/>
            </a:pPr>
            <a:r>
              <a:rPr lang="en-US" altLang="en-US" b="1">
                <a:latin typeface="Times New Roman" panose="02020603050405020304" pitchFamily="18" charset="0"/>
              </a:rPr>
              <a:t>Look</a:t>
            </a:r>
            <a:r>
              <a:rPr lang="en-US" altLang="en-US">
                <a:latin typeface="Times New Roman" panose="02020603050405020304" pitchFamily="18" charset="0"/>
              </a:rPr>
              <a:t> at your surroundings</a:t>
            </a:r>
          </a:p>
          <a:p>
            <a:pPr eaLnBrk="1" hangingPunct="1">
              <a:lnSpc>
                <a:spcPct val="60000"/>
              </a:lnSpc>
              <a:defRPr/>
            </a:pPr>
            <a:endParaRPr lang="en-US" altLang="en-US">
              <a:latin typeface="Times New Roman" panose="02020603050405020304" pitchFamily="18" charset="0"/>
            </a:endParaRPr>
          </a:p>
          <a:p>
            <a:pPr eaLnBrk="1" hangingPunct="1">
              <a:lnSpc>
                <a:spcPct val="60000"/>
              </a:lnSpc>
              <a:defRPr/>
            </a:pPr>
            <a:r>
              <a:rPr lang="en-US" altLang="en-US" b="1">
                <a:latin typeface="Times New Roman" panose="02020603050405020304" pitchFamily="18" charset="0"/>
              </a:rPr>
              <a:t>Anticipate</a:t>
            </a:r>
            <a:r>
              <a:rPr lang="en-US" altLang="en-US">
                <a:latin typeface="Times New Roman" panose="02020603050405020304" pitchFamily="18" charset="0"/>
              </a:rPr>
              <a:t> movements of others</a:t>
            </a:r>
          </a:p>
          <a:p>
            <a:pPr eaLnBrk="1" hangingPunct="1">
              <a:lnSpc>
                <a:spcPct val="60000"/>
              </a:lnSpc>
              <a:defRPr/>
            </a:pPr>
            <a:endParaRPr lang="en-US" altLang="en-US" b="1">
              <a:latin typeface="Times New Roman" panose="02020603050405020304" pitchFamily="18" charset="0"/>
            </a:endParaRPr>
          </a:p>
          <a:p>
            <a:pPr eaLnBrk="1" hangingPunct="1">
              <a:lnSpc>
                <a:spcPct val="60000"/>
              </a:lnSpc>
              <a:defRPr/>
            </a:pPr>
            <a:r>
              <a:rPr lang="en-US" altLang="en-US" b="1">
                <a:latin typeface="Times New Roman" panose="02020603050405020304" pitchFamily="18" charset="0"/>
              </a:rPr>
              <a:t>Respond</a:t>
            </a:r>
            <a:r>
              <a:rPr lang="en-US" altLang="en-US">
                <a:latin typeface="Times New Roman" panose="02020603050405020304" pitchFamily="18" charset="0"/>
              </a:rPr>
              <a:t> to what is occurring around you</a:t>
            </a:r>
          </a:p>
          <a:p>
            <a:pPr eaLnBrk="1" hangingPunct="1">
              <a:defRPr/>
            </a:pPr>
            <a:endParaRPr lang="en-US" altLang="en-US">
              <a:latin typeface="Times New Roman" panose="02020603050405020304" pitchFamily="18" charset="0"/>
            </a:endParaRPr>
          </a:p>
          <a:p>
            <a:pPr eaLnBrk="1" hangingPunct="1">
              <a:defRPr/>
            </a:pPr>
            <a:r>
              <a:rPr lang="en-US" altLang="en-US">
                <a:latin typeface="Times New Roman" panose="02020603050405020304" pitchFamily="18" charset="0"/>
              </a:rPr>
              <a:t>Caution - Jet blast</a:t>
            </a:r>
          </a:p>
        </p:txBody>
      </p:sp>
      <p:pic>
        <p:nvPicPr>
          <p:cNvPr id="24581" name="Picture 5">
            <a:extLst>
              <a:ext uri="{FF2B5EF4-FFF2-40B4-BE49-F238E27FC236}">
                <a16:creationId xmlns:a16="http://schemas.microsoft.com/office/drawing/2014/main" id="{B3E0759B-A53D-4829-956D-F37F95038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038600"/>
            <a:ext cx="132238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CA89150-E67F-427E-92CC-774FB4A0AE11}"/>
              </a:ext>
            </a:extLst>
          </p:cNvPr>
          <p:cNvSpPr>
            <a:spLocks noGrp="1" noChangeArrowheads="1"/>
          </p:cNvSpPr>
          <p:nvPr>
            <p:ph type="title"/>
          </p:nvPr>
        </p:nvSpPr>
        <p:spPr/>
        <p:txBody>
          <a:bodyPr/>
          <a:lstStyle/>
          <a:p>
            <a:pPr eaLnBrk="1" hangingPunct="1">
              <a:defRPr/>
            </a:pPr>
            <a:r>
              <a:rPr lang="en-US" altLang="en-US">
                <a:latin typeface="Times New Roman" panose="02020603050405020304" pitchFamily="18" charset="0"/>
              </a:rPr>
              <a:t>Non-Movement Area Boundary Marking</a:t>
            </a:r>
          </a:p>
        </p:txBody>
      </p:sp>
      <p:pic>
        <p:nvPicPr>
          <p:cNvPr id="28675" name="Picture 6">
            <a:extLst>
              <a:ext uri="{FF2B5EF4-FFF2-40B4-BE49-F238E27FC236}">
                <a16:creationId xmlns:a16="http://schemas.microsoft.com/office/drawing/2014/main" id="{9A93C1F6-2F7F-4996-94AD-73DA530C5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76400"/>
            <a:ext cx="5338763"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7">
            <a:extLst>
              <a:ext uri="{FF2B5EF4-FFF2-40B4-BE49-F238E27FC236}">
                <a16:creationId xmlns:a16="http://schemas.microsoft.com/office/drawing/2014/main" id="{4062D567-CAD8-41B9-BA48-966B798F763E}"/>
              </a:ext>
            </a:extLst>
          </p:cNvPr>
          <p:cNvSpPr>
            <a:spLocks noChangeArrowheads="1"/>
          </p:cNvSpPr>
          <p:nvPr/>
        </p:nvSpPr>
        <p:spPr bwMode="auto">
          <a:xfrm>
            <a:off x="152400" y="5410200"/>
            <a:ext cx="885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b="1" u="sng">
                <a:latin typeface="Times New Roman" panose="02020603050405020304" pitchFamily="18" charset="0"/>
              </a:rPr>
              <a:t>Crossing of this marking will result in a Movement Area Incursion</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8C4B9B1-4A1F-4117-B920-AE74D474C4FA}"/>
              </a:ext>
            </a:extLst>
          </p:cNvPr>
          <p:cNvSpPr>
            <a:spLocks noGrp="1" noChangeArrowheads="1"/>
          </p:cNvSpPr>
          <p:nvPr>
            <p:ph type="title"/>
          </p:nvPr>
        </p:nvSpPr>
        <p:spPr/>
        <p:txBody>
          <a:bodyPr/>
          <a:lstStyle/>
          <a:p>
            <a:pPr eaLnBrk="1" hangingPunct="1">
              <a:defRPr/>
            </a:pPr>
            <a:r>
              <a:rPr lang="en-US" altLang="en-US" sz="4000">
                <a:latin typeface="Times New Roman" panose="02020603050405020304" pitchFamily="18" charset="0"/>
              </a:rPr>
              <a:t>Where is a Non-Movement Area </a:t>
            </a:r>
            <a:br>
              <a:rPr lang="en-US" altLang="en-US" sz="4000">
                <a:latin typeface="Times New Roman" panose="02020603050405020304" pitchFamily="18" charset="0"/>
              </a:rPr>
            </a:br>
            <a:r>
              <a:rPr lang="en-US" altLang="en-US" sz="4000">
                <a:latin typeface="Times New Roman" panose="02020603050405020304" pitchFamily="18" charset="0"/>
              </a:rPr>
              <a:t>Boundary Marking Located?</a:t>
            </a:r>
          </a:p>
        </p:txBody>
      </p:sp>
      <p:pic>
        <p:nvPicPr>
          <p:cNvPr id="29699" name="Picture 3" descr="IMG_7581">
            <a:extLst>
              <a:ext uri="{FF2B5EF4-FFF2-40B4-BE49-F238E27FC236}">
                <a16:creationId xmlns:a16="http://schemas.microsoft.com/office/drawing/2014/main" id="{F7877B12-0AD8-4834-B72C-8E052F450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25600"/>
            <a:ext cx="7848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53DEBE0-240F-4E37-8F72-4B8A927F5369}"/>
              </a:ext>
            </a:extLst>
          </p:cNvPr>
          <p:cNvSpPr>
            <a:spLocks noGrp="1" noChangeArrowheads="1"/>
          </p:cNvSpPr>
          <p:nvPr>
            <p:ph type="title"/>
          </p:nvPr>
        </p:nvSpPr>
        <p:spPr/>
        <p:txBody>
          <a:bodyPr/>
          <a:lstStyle/>
          <a:p>
            <a:pPr eaLnBrk="1" hangingPunct="1">
              <a:defRPr/>
            </a:pPr>
            <a:r>
              <a:rPr lang="en-US" altLang="en-US" sz="4000">
                <a:latin typeface="Times New Roman" panose="02020603050405020304" pitchFamily="18" charset="0"/>
              </a:rPr>
              <a:t>Where is a Non-Movement Area </a:t>
            </a:r>
            <a:br>
              <a:rPr lang="en-US" altLang="en-US" sz="4000">
                <a:latin typeface="Times New Roman" panose="02020603050405020304" pitchFamily="18" charset="0"/>
              </a:rPr>
            </a:br>
            <a:r>
              <a:rPr lang="en-US" altLang="en-US" sz="4000">
                <a:latin typeface="Times New Roman" panose="02020603050405020304" pitchFamily="18" charset="0"/>
              </a:rPr>
              <a:t>Boundary Marking Located?</a:t>
            </a:r>
          </a:p>
        </p:txBody>
      </p:sp>
      <p:pic>
        <p:nvPicPr>
          <p:cNvPr id="31747" name="Picture 3" descr="IMG_7589">
            <a:extLst>
              <a:ext uri="{FF2B5EF4-FFF2-40B4-BE49-F238E27FC236}">
                <a16:creationId xmlns:a16="http://schemas.microsoft.com/office/drawing/2014/main" id="{18CB7BEB-6F2D-480D-9754-5A6DDD594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33600"/>
            <a:ext cx="640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4A3ABF5-1DF7-4928-9D4C-3CB8953D7E33}"/>
              </a:ext>
            </a:extLst>
          </p:cNvPr>
          <p:cNvSpPr>
            <a:spLocks noGrp="1" noChangeArrowheads="1"/>
          </p:cNvSpPr>
          <p:nvPr>
            <p:ph type="title"/>
          </p:nvPr>
        </p:nvSpPr>
        <p:spPr/>
        <p:txBody>
          <a:bodyPr/>
          <a:lstStyle/>
          <a:p>
            <a:pPr eaLnBrk="1" hangingPunct="1">
              <a:defRPr/>
            </a:pPr>
            <a:r>
              <a:rPr lang="en-US" altLang="en-US" sz="4800">
                <a:latin typeface="Times New Roman" panose="02020603050405020304" pitchFamily="18" charset="0"/>
              </a:rPr>
              <a:t>Speed Limits on the AOA</a:t>
            </a:r>
            <a:endParaRPr lang="en-US" altLang="en-US" sz="4800"/>
          </a:p>
        </p:txBody>
      </p:sp>
      <p:sp>
        <p:nvSpPr>
          <p:cNvPr id="26627" name="Rectangle 3">
            <a:extLst>
              <a:ext uri="{FF2B5EF4-FFF2-40B4-BE49-F238E27FC236}">
                <a16:creationId xmlns:a16="http://schemas.microsoft.com/office/drawing/2014/main" id="{B15EBE11-BE58-40DD-9CAF-A0E4B8F5BCF3}"/>
              </a:ext>
            </a:extLst>
          </p:cNvPr>
          <p:cNvSpPr>
            <a:spLocks noGrp="1" noChangeArrowheads="1"/>
          </p:cNvSpPr>
          <p:nvPr>
            <p:ph type="body" idx="1"/>
          </p:nvPr>
        </p:nvSpPr>
        <p:spPr>
          <a:xfrm>
            <a:off x="685800" y="2514600"/>
            <a:ext cx="7696200" cy="3505200"/>
          </a:xfrm>
        </p:spPr>
        <p:txBody>
          <a:bodyPr/>
          <a:lstStyle/>
          <a:p>
            <a:pPr eaLnBrk="1" hangingPunct="1">
              <a:defRPr/>
            </a:pPr>
            <a:r>
              <a:rPr lang="en-US" altLang="en-US">
                <a:latin typeface="Times New Roman" panose="02020603050405020304" pitchFamily="18" charset="0"/>
              </a:rPr>
              <a:t>Gate areas = 5 mph</a:t>
            </a:r>
          </a:p>
          <a:p>
            <a:pPr eaLnBrk="1" hangingPunct="1">
              <a:defRPr/>
            </a:pPr>
            <a:r>
              <a:rPr lang="en-US" altLang="en-US">
                <a:latin typeface="Times New Roman" panose="02020603050405020304" pitchFamily="18" charset="0"/>
              </a:rPr>
              <a:t>Service roads, unless posted = 15 mph</a:t>
            </a:r>
          </a:p>
          <a:p>
            <a:pPr eaLnBrk="1" hangingPunct="1">
              <a:defRPr/>
            </a:pPr>
            <a:r>
              <a:rPr lang="en-US" altLang="en-US">
                <a:latin typeface="Times New Roman" panose="02020603050405020304" pitchFamily="18" charset="0"/>
              </a:rPr>
              <a:t>Other areas as posted = 25 to 35 mph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7446C31-C01F-4401-A4D5-C5BBD14E0D15}"/>
              </a:ext>
            </a:extLst>
          </p:cNvPr>
          <p:cNvSpPr>
            <a:spLocks noGrp="1" noChangeArrowheads="1"/>
          </p:cNvSpPr>
          <p:nvPr>
            <p:ph type="title"/>
          </p:nvPr>
        </p:nvSpPr>
        <p:spPr>
          <a:xfrm>
            <a:off x="1557338" y="76200"/>
            <a:ext cx="6029325" cy="842963"/>
          </a:xfrm>
        </p:spPr>
        <p:txBody>
          <a:bodyPr rtlCol="0">
            <a:normAutofit/>
          </a:bodyPr>
          <a:lstStyle/>
          <a:p>
            <a:pPr eaLnBrk="1" hangingPunct="1">
              <a:defRPr/>
            </a:pPr>
            <a:r>
              <a:rPr lang="en-US" altLang="en-US" sz="3713" dirty="0">
                <a:latin typeface="Times New Roman" panose="02020603050405020304" pitchFamily="18" charset="0"/>
              </a:rPr>
              <a:t>Use of Designated Roadways</a:t>
            </a:r>
            <a:endParaRPr lang="en-US" altLang="en-US" dirty="0"/>
          </a:p>
        </p:txBody>
      </p:sp>
      <p:sp>
        <p:nvSpPr>
          <p:cNvPr id="61443" name="Rectangle 3">
            <a:extLst>
              <a:ext uri="{FF2B5EF4-FFF2-40B4-BE49-F238E27FC236}">
                <a16:creationId xmlns:a16="http://schemas.microsoft.com/office/drawing/2014/main" id="{24AC76DF-5E72-44BE-A428-6F66B1B9FAF4}"/>
              </a:ext>
            </a:extLst>
          </p:cNvPr>
          <p:cNvSpPr>
            <a:spLocks noGrp="1" noChangeArrowheads="1"/>
          </p:cNvSpPr>
          <p:nvPr>
            <p:ph idx="1"/>
          </p:nvPr>
        </p:nvSpPr>
        <p:spPr>
          <a:xfrm>
            <a:off x="381000" y="1219200"/>
            <a:ext cx="8115300" cy="3086100"/>
          </a:xfrm>
        </p:spPr>
        <p:txBody>
          <a:bodyPr rtlCol="0">
            <a:noAutofit/>
          </a:bodyPr>
          <a:lstStyle/>
          <a:p>
            <a:pPr eaLnBrk="1" hangingPunct="1">
              <a:defRPr/>
            </a:pPr>
            <a:r>
              <a:rPr lang="en-US" altLang="en-US" dirty="0">
                <a:latin typeface="Times New Roman" panose="02020603050405020304" pitchFamily="18" charset="0"/>
              </a:rPr>
              <a:t>Must use when traveling more than </a:t>
            </a:r>
            <a:r>
              <a:rPr lang="en-US" altLang="en-US" b="1" dirty="0">
                <a:latin typeface="Times New Roman" panose="02020603050405020304" pitchFamily="18" charset="0"/>
              </a:rPr>
              <a:t>2 gates </a:t>
            </a:r>
            <a:r>
              <a:rPr lang="en-US" altLang="en-US" dirty="0">
                <a:latin typeface="Times New Roman" panose="02020603050405020304" pitchFamily="18" charset="0"/>
              </a:rPr>
              <a:t>– was previously 4 </a:t>
            </a:r>
          </a:p>
          <a:p>
            <a:pPr eaLnBrk="1" hangingPunct="1">
              <a:defRPr/>
            </a:pPr>
            <a:endParaRPr lang="en-US" altLang="en-US" u="sng" dirty="0">
              <a:latin typeface="Times New Roman" panose="02020603050405020304" pitchFamily="18" charset="0"/>
            </a:endParaRPr>
          </a:p>
          <a:p>
            <a:pPr eaLnBrk="1" hangingPunct="1">
              <a:defRPr/>
            </a:pPr>
            <a:r>
              <a:rPr lang="en-US" altLang="en-US" u="sng" dirty="0">
                <a:latin typeface="Times New Roman" panose="02020603050405020304" pitchFamily="18" charset="0"/>
              </a:rPr>
              <a:t>Aircraft have right of way at all times, even when crossing roadway</a:t>
            </a:r>
          </a:p>
          <a:p>
            <a:pPr eaLnBrk="1" hangingPunct="1">
              <a:defRPr/>
            </a:pPr>
            <a:endParaRPr lang="en-US" altLang="en-US" dirty="0">
              <a:latin typeface="Times New Roman" panose="02020603050405020304" pitchFamily="18" charset="0"/>
            </a:endParaRPr>
          </a:p>
          <a:p>
            <a:pPr eaLnBrk="1" hangingPunct="1">
              <a:defRPr/>
            </a:pPr>
            <a:r>
              <a:rPr lang="en-US" altLang="en-US" dirty="0">
                <a:latin typeface="Times New Roman" panose="02020603050405020304" pitchFamily="18" charset="0"/>
              </a:rPr>
              <a:t>Don’t stop or park on roadway, except to yield to an aircraft</a:t>
            </a:r>
          </a:p>
          <a:p>
            <a:pPr eaLnBrk="1" hangingPunct="1">
              <a:defRPr/>
            </a:pPr>
            <a:endParaRPr lang="en-US" altLang="en-US" dirty="0">
              <a:latin typeface="Times New Roman" panose="02020603050405020304" pitchFamily="18" charset="0"/>
            </a:endParaRPr>
          </a:p>
          <a:p>
            <a:pPr eaLnBrk="1" hangingPunct="1">
              <a:defRPr/>
            </a:pPr>
            <a:r>
              <a:rPr lang="en-US" altLang="en-US" dirty="0">
                <a:latin typeface="Times New Roman" panose="02020603050405020304" pitchFamily="18" charset="0"/>
              </a:rPr>
              <a:t>Do not drive between marshaller and aircraft</a:t>
            </a:r>
            <a:endParaRPr lang="en-US" alt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6019C31-8653-43C8-BFD2-21D43C5EA931}"/>
              </a:ext>
            </a:extLst>
          </p:cNvPr>
          <p:cNvSpPr>
            <a:spLocks noGrp="1" noChangeArrowheads="1"/>
          </p:cNvSpPr>
          <p:nvPr>
            <p:ph type="title"/>
          </p:nvPr>
        </p:nvSpPr>
        <p:spPr/>
        <p:txBody>
          <a:bodyPr/>
          <a:lstStyle/>
          <a:p>
            <a:pPr eaLnBrk="1" hangingPunct="1">
              <a:defRPr/>
            </a:pPr>
            <a:r>
              <a:rPr lang="en-US" altLang="en-US" sz="6600" dirty="0">
                <a:latin typeface="Times New Roman" panose="02020603050405020304" pitchFamily="18" charset="0"/>
              </a:rPr>
              <a:t>Ordinance 127</a:t>
            </a:r>
            <a:br>
              <a:rPr lang="en-US" altLang="en-US" sz="6600" dirty="0">
                <a:latin typeface="Times New Roman" panose="02020603050405020304" pitchFamily="18" charset="0"/>
              </a:rPr>
            </a:br>
            <a:endParaRPr lang="en-US" altLang="en-US" dirty="0"/>
          </a:p>
        </p:txBody>
      </p:sp>
      <p:sp>
        <p:nvSpPr>
          <p:cNvPr id="15363" name="Rectangle 3">
            <a:extLst>
              <a:ext uri="{FF2B5EF4-FFF2-40B4-BE49-F238E27FC236}">
                <a16:creationId xmlns:a16="http://schemas.microsoft.com/office/drawing/2014/main" id="{4AF248EC-E477-4BB4-9BE2-0B2063AC8C31}"/>
              </a:ext>
            </a:extLst>
          </p:cNvPr>
          <p:cNvSpPr>
            <a:spLocks noGrp="1" noChangeArrowheads="1"/>
          </p:cNvSpPr>
          <p:nvPr>
            <p:ph type="body" idx="1"/>
          </p:nvPr>
        </p:nvSpPr>
        <p:spPr>
          <a:xfrm>
            <a:off x="609600" y="1828800"/>
            <a:ext cx="7772400" cy="1828800"/>
          </a:xfrm>
        </p:spPr>
        <p:txBody>
          <a:bodyPr/>
          <a:lstStyle/>
          <a:p>
            <a:pPr eaLnBrk="1" hangingPunct="1">
              <a:defRPr/>
            </a:pPr>
            <a:r>
              <a:rPr lang="en-US" altLang="en-US">
                <a:latin typeface="Times New Roman" panose="02020603050405020304" pitchFamily="18" charset="0"/>
              </a:rPr>
              <a:t>History of MSP Driving Ordinances</a:t>
            </a:r>
          </a:p>
          <a:p>
            <a:pPr eaLnBrk="1" hangingPunct="1">
              <a:defRPr/>
            </a:pPr>
            <a:endParaRPr lang="en-US" altLang="en-US">
              <a:latin typeface="Times New Roman" panose="02020603050405020304" pitchFamily="18" charset="0"/>
            </a:endParaRPr>
          </a:p>
          <a:p>
            <a:pPr eaLnBrk="1" hangingPunct="1">
              <a:defRPr/>
            </a:pPr>
            <a:r>
              <a:rPr lang="en-US" altLang="en-US">
                <a:latin typeface="Times New Roman" panose="02020603050405020304" pitchFamily="18" charset="0"/>
              </a:rPr>
              <a:t>Who does it cover</a:t>
            </a:r>
          </a:p>
          <a:p>
            <a:pPr eaLnBrk="1" hangingPunct="1">
              <a:defRPr/>
            </a:pPr>
            <a:endParaRPr lang="en-US" altLang="en-US">
              <a:latin typeface="Times New Roman" panose="02020603050405020304" pitchFamily="18" charset="0"/>
            </a:endParaRPr>
          </a:p>
          <a:p>
            <a:pPr eaLnBrk="1" hangingPunct="1">
              <a:defRPr/>
            </a:pPr>
            <a:r>
              <a:rPr lang="en-US" altLang="en-US">
                <a:latin typeface="Times New Roman" panose="02020603050405020304" pitchFamily="18" charset="0"/>
              </a:rPr>
              <a:t>What Training is required</a:t>
            </a:r>
          </a:p>
          <a:p>
            <a:pPr lvl="1" eaLnBrk="1" hangingPunct="1">
              <a:defRPr/>
            </a:pPr>
            <a:r>
              <a:rPr lang="en-US" altLang="en-US">
                <a:latin typeface="Times New Roman" panose="02020603050405020304" pitchFamily="18" charset="0"/>
              </a:rPr>
              <a:t>Letter of Compliance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87EA553-91FF-4A6C-B559-461D83256823}"/>
              </a:ext>
            </a:extLst>
          </p:cNvPr>
          <p:cNvSpPr>
            <a:spLocks noGrp="1" noChangeArrowheads="1"/>
          </p:cNvSpPr>
          <p:nvPr>
            <p:ph type="title"/>
          </p:nvPr>
        </p:nvSpPr>
        <p:spPr>
          <a:xfrm>
            <a:off x="762000" y="609600"/>
            <a:ext cx="7772400" cy="762000"/>
          </a:xfrm>
        </p:spPr>
        <p:txBody>
          <a:bodyPr/>
          <a:lstStyle/>
          <a:p>
            <a:pPr eaLnBrk="1" hangingPunct="1">
              <a:defRPr/>
            </a:pPr>
            <a:r>
              <a:rPr lang="en-US" altLang="en-US" sz="4800">
                <a:latin typeface="Times New Roman" panose="02020603050405020304" pitchFamily="18" charset="0"/>
              </a:rPr>
              <a:t>Disabled Vehicles</a:t>
            </a:r>
            <a:br>
              <a:rPr lang="en-US" altLang="en-US" sz="6600">
                <a:latin typeface="Times New Roman" panose="02020603050405020304" pitchFamily="18" charset="0"/>
              </a:rPr>
            </a:br>
            <a:endParaRPr lang="en-US" altLang="en-US"/>
          </a:p>
        </p:txBody>
      </p:sp>
      <p:sp>
        <p:nvSpPr>
          <p:cNvPr id="28675" name="Rectangle 3">
            <a:extLst>
              <a:ext uri="{FF2B5EF4-FFF2-40B4-BE49-F238E27FC236}">
                <a16:creationId xmlns:a16="http://schemas.microsoft.com/office/drawing/2014/main" id="{524C286D-7B06-44CD-A388-0EE4581D9E74}"/>
              </a:ext>
            </a:extLst>
          </p:cNvPr>
          <p:cNvSpPr>
            <a:spLocks noGrp="1" noChangeArrowheads="1"/>
          </p:cNvSpPr>
          <p:nvPr>
            <p:ph type="body" idx="1"/>
          </p:nvPr>
        </p:nvSpPr>
        <p:spPr>
          <a:xfrm>
            <a:off x="609600" y="1905000"/>
            <a:ext cx="7772400" cy="2895600"/>
          </a:xfrm>
        </p:spPr>
        <p:txBody>
          <a:bodyPr/>
          <a:lstStyle/>
          <a:p>
            <a:pPr eaLnBrk="1" hangingPunct="1">
              <a:defRPr/>
            </a:pPr>
            <a:r>
              <a:rPr lang="en-US" altLang="en-US" dirty="0">
                <a:latin typeface="Times New Roman" panose="02020603050405020304" pitchFamily="18" charset="0"/>
              </a:rPr>
              <a:t>Do not leave on or near the movement area</a:t>
            </a:r>
          </a:p>
          <a:p>
            <a:pPr eaLnBrk="1" hangingPunct="1">
              <a:defRPr/>
            </a:pPr>
            <a:r>
              <a:rPr lang="en-US" altLang="en-US" dirty="0">
                <a:latin typeface="Times New Roman" panose="02020603050405020304" pitchFamily="18" charset="0"/>
              </a:rPr>
              <a:t>Turn on lights/flashers if equipped</a:t>
            </a:r>
          </a:p>
          <a:p>
            <a:pPr eaLnBrk="1" hangingPunct="1">
              <a:defRPr/>
            </a:pPr>
            <a:r>
              <a:rPr lang="en-US" altLang="en-US" dirty="0">
                <a:latin typeface="Times New Roman" panose="02020603050405020304" pitchFamily="18" charset="0"/>
              </a:rPr>
              <a:t>Immediately notify your supervisor and MAC Airside Operations at 612-726-5111</a:t>
            </a:r>
          </a:p>
          <a:p>
            <a:pPr eaLnBrk="1" hangingPunct="1">
              <a:defRPr/>
            </a:pPr>
            <a:r>
              <a:rPr lang="en-US" altLang="en-US" dirty="0">
                <a:latin typeface="Times New Roman" panose="02020603050405020304" pitchFamily="18" charset="0"/>
              </a:rPr>
              <a:t>Stay with vehicle</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91811D-8816-4D92-951C-2A83892C4728}"/>
              </a:ext>
            </a:extLst>
          </p:cNvPr>
          <p:cNvSpPr>
            <a:spLocks noGrp="1" noChangeArrowheads="1"/>
          </p:cNvSpPr>
          <p:nvPr>
            <p:ph type="title"/>
          </p:nvPr>
        </p:nvSpPr>
        <p:spPr>
          <a:xfrm>
            <a:off x="685800" y="152400"/>
            <a:ext cx="7772400" cy="762000"/>
          </a:xfrm>
        </p:spPr>
        <p:txBody>
          <a:bodyPr/>
          <a:lstStyle/>
          <a:p>
            <a:pPr eaLnBrk="1" hangingPunct="1">
              <a:defRPr/>
            </a:pPr>
            <a:endParaRPr lang="en-US" altLang="en-US"/>
          </a:p>
        </p:txBody>
      </p:sp>
      <p:pic>
        <p:nvPicPr>
          <p:cNvPr id="37891" name="Picture 4">
            <a:extLst>
              <a:ext uri="{FF2B5EF4-FFF2-40B4-BE49-F238E27FC236}">
                <a16:creationId xmlns:a16="http://schemas.microsoft.com/office/drawing/2014/main" id="{91C0B37A-4FC5-4F14-B45A-46967F252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623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A8DD499-2D13-41B3-B1F7-39FB7B0CCF18}"/>
              </a:ext>
            </a:extLst>
          </p:cNvPr>
          <p:cNvSpPr>
            <a:spLocks noGrp="1" noChangeArrowheads="1"/>
          </p:cNvSpPr>
          <p:nvPr>
            <p:ph type="ctrTitle"/>
          </p:nvPr>
        </p:nvSpPr>
        <p:spPr>
          <a:xfrm>
            <a:off x="609600" y="381000"/>
            <a:ext cx="7772400" cy="1143000"/>
          </a:xfrm>
        </p:spPr>
        <p:txBody>
          <a:bodyPr/>
          <a:lstStyle/>
          <a:p>
            <a:pPr eaLnBrk="1" hangingPunct="1">
              <a:defRPr/>
            </a:pPr>
            <a:endParaRPr lang="en-US" altLang="en-US"/>
          </a:p>
        </p:txBody>
      </p:sp>
      <p:sp>
        <p:nvSpPr>
          <p:cNvPr id="38915" name="Rectangle 3">
            <a:extLst>
              <a:ext uri="{FF2B5EF4-FFF2-40B4-BE49-F238E27FC236}">
                <a16:creationId xmlns:a16="http://schemas.microsoft.com/office/drawing/2014/main" id="{07DA393C-8989-4864-A681-D3C92823F9BD}"/>
              </a:ext>
            </a:extLst>
          </p:cNvPr>
          <p:cNvSpPr>
            <a:spLocks noGrp="1" noChangeArrowheads="1"/>
          </p:cNvSpPr>
          <p:nvPr>
            <p:ph type="subTitle" idx="1"/>
          </p:nvPr>
        </p:nvSpPr>
        <p:spPr>
          <a:xfrm>
            <a:off x="609600" y="2895600"/>
            <a:ext cx="7772400" cy="1752600"/>
          </a:xfrm>
        </p:spPr>
        <p:txBody>
          <a:bodyPr/>
          <a:lstStyle/>
          <a:p>
            <a:pPr eaLnBrk="1" hangingPunct="1">
              <a:defRPr/>
            </a:pPr>
            <a:r>
              <a:rPr lang="en-US" altLang="en-US" sz="6000" b="1" dirty="0">
                <a:solidFill>
                  <a:srgbClr val="FF0000"/>
                </a:solidFill>
                <a:latin typeface="Times New Roman" panose="02020603050405020304" pitchFamily="18" charset="0"/>
              </a:rPr>
              <a:t>MOVEMENT AREA</a:t>
            </a:r>
            <a:endParaRPr lang="en-US" altLang="en-US" sz="6000" dirty="0">
              <a:solidFill>
                <a:srgbClr val="FF0000"/>
              </a:solidFill>
              <a:latin typeface="Times New Roman" panose="02020603050405020304" pitchFamily="18" charset="0"/>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8B63E2-CF0F-4F01-A511-FE4D3967D2C7}"/>
              </a:ext>
            </a:extLst>
          </p:cNvPr>
          <p:cNvSpPr txBox="1">
            <a:spLocks noChangeArrowheads="1"/>
          </p:cNvSpPr>
          <p:nvPr/>
        </p:nvSpPr>
        <p:spPr bwMode="auto">
          <a:xfrm>
            <a:off x="419100" y="1782896"/>
            <a:ext cx="8305800" cy="19050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90000"/>
              <a:buFont typeface="Wingdings" panose="05000000000000000000" pitchFamily="2" charset="2"/>
              <a:buNone/>
              <a:defRPr sz="36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5400" b="1" dirty="0">
                <a:solidFill>
                  <a:srgbClr val="FF0000"/>
                </a:solidFill>
                <a:latin typeface="Times New Roman" panose="02020603050405020304" pitchFamily="18" charset="0"/>
              </a:rPr>
              <a:t>Remember, you </a:t>
            </a:r>
            <a:r>
              <a:rPr lang="en-US" altLang="en-US" sz="5400" b="1" u="sng" dirty="0">
                <a:solidFill>
                  <a:srgbClr val="FF0000"/>
                </a:solidFill>
                <a:latin typeface="Times New Roman" panose="02020603050405020304" pitchFamily="18" charset="0"/>
              </a:rPr>
              <a:t>are not</a:t>
            </a:r>
            <a:r>
              <a:rPr lang="en-US" altLang="en-US" sz="5400" b="1" dirty="0">
                <a:solidFill>
                  <a:srgbClr val="FF0000"/>
                </a:solidFill>
                <a:latin typeface="Times New Roman" panose="02020603050405020304" pitchFamily="18" charset="0"/>
              </a:rPr>
              <a:t> authorized to drive on the Movement Area, unless you are under escort.</a:t>
            </a:r>
            <a:endParaRPr lang="en-US" altLang="en-US" sz="5400" dirty="0">
              <a:solidFill>
                <a:srgbClr val="FF000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363087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8B63E2-CF0F-4F01-A511-FE4D3967D2C7}"/>
              </a:ext>
            </a:extLst>
          </p:cNvPr>
          <p:cNvSpPr txBox="1">
            <a:spLocks noChangeArrowheads="1"/>
          </p:cNvSpPr>
          <p:nvPr/>
        </p:nvSpPr>
        <p:spPr bwMode="auto">
          <a:xfrm>
            <a:off x="457200" y="381000"/>
            <a:ext cx="8496300" cy="60960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90000"/>
              <a:buFont typeface="Wingdings" panose="05000000000000000000" pitchFamily="2" charset="2"/>
              <a:buNone/>
              <a:defRPr sz="36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altLang="en-US" sz="4800" b="1" dirty="0">
                <a:solidFill>
                  <a:srgbClr val="FF0000"/>
                </a:solidFill>
                <a:latin typeface="Times New Roman" panose="02020603050405020304" pitchFamily="18" charset="0"/>
              </a:rPr>
              <a:t>The following slides are presented to show you the type of signs and markings that can be found on the Movement Area to help you know if you have inadvertently entered the Movement Area</a:t>
            </a:r>
            <a:endParaRPr lang="en-US" altLang="en-US" sz="4800" dirty="0">
              <a:solidFill>
                <a:srgbClr val="FF0000"/>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532769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5B1CE4F-9524-430C-9EE7-FE66C09C09EA}"/>
              </a:ext>
            </a:extLst>
          </p:cNvPr>
          <p:cNvSpPr>
            <a:spLocks noGrp="1" noChangeArrowheads="1"/>
          </p:cNvSpPr>
          <p:nvPr>
            <p:ph type="title"/>
          </p:nvPr>
        </p:nvSpPr>
        <p:spPr>
          <a:xfrm>
            <a:off x="685800" y="152400"/>
            <a:ext cx="7772400" cy="762000"/>
          </a:xfrm>
        </p:spPr>
        <p:txBody>
          <a:bodyPr/>
          <a:lstStyle/>
          <a:p>
            <a:pPr eaLnBrk="1" hangingPunct="1">
              <a:defRPr/>
            </a:pPr>
            <a:r>
              <a:rPr lang="en-US" altLang="en-US" sz="6600">
                <a:latin typeface="Times New Roman" panose="02020603050405020304" pitchFamily="18" charset="0"/>
              </a:rPr>
              <a:t>Markings</a:t>
            </a:r>
            <a:endParaRPr lang="en-US" altLang="en-US"/>
          </a:p>
        </p:txBody>
      </p:sp>
      <p:pic>
        <p:nvPicPr>
          <p:cNvPr id="44035" name="Picture 20" descr="continuous taxiway edge marking">
            <a:extLst>
              <a:ext uri="{FF2B5EF4-FFF2-40B4-BE49-F238E27FC236}">
                <a16:creationId xmlns:a16="http://schemas.microsoft.com/office/drawing/2014/main" id="{3E864646-FE5A-474E-A355-D7487C51DB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27717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1" descr="dashed taxiway edge marking">
            <a:extLst>
              <a:ext uri="{FF2B5EF4-FFF2-40B4-BE49-F238E27FC236}">
                <a16:creationId xmlns:a16="http://schemas.microsoft.com/office/drawing/2014/main" id="{3E13999E-F434-4622-83BA-64E4B0D84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029200"/>
            <a:ext cx="27717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2" descr="ils hold bar">
            <a:extLst>
              <a:ext uri="{FF2B5EF4-FFF2-40B4-BE49-F238E27FC236}">
                <a16:creationId xmlns:a16="http://schemas.microsoft.com/office/drawing/2014/main" id="{D28853C9-BBD2-488A-BC27-718F835227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267200"/>
            <a:ext cx="29051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3" descr="taxiway centerline marking">
            <a:extLst>
              <a:ext uri="{FF2B5EF4-FFF2-40B4-BE49-F238E27FC236}">
                <a16:creationId xmlns:a16="http://schemas.microsoft.com/office/drawing/2014/main" id="{E72F7262-8A4A-4DD2-9067-4B9F8E25BE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447800"/>
            <a:ext cx="2771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24">
            <a:extLst>
              <a:ext uri="{FF2B5EF4-FFF2-40B4-BE49-F238E27FC236}">
                <a16:creationId xmlns:a16="http://schemas.microsoft.com/office/drawing/2014/main" id="{9E8F2D12-A0FF-4716-975B-F6769D69B2AF}"/>
              </a:ext>
            </a:extLst>
          </p:cNvPr>
          <p:cNvSpPr>
            <a:spLocks noChangeArrowheads="1"/>
          </p:cNvSpPr>
          <p:nvPr/>
        </p:nvSpPr>
        <p:spPr bwMode="auto">
          <a:xfrm>
            <a:off x="457200" y="2133600"/>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Taxiway Centerline</a:t>
            </a:r>
          </a:p>
        </p:txBody>
      </p:sp>
      <p:sp>
        <p:nvSpPr>
          <p:cNvPr id="44040" name="Rectangle 25">
            <a:extLst>
              <a:ext uri="{FF2B5EF4-FFF2-40B4-BE49-F238E27FC236}">
                <a16:creationId xmlns:a16="http://schemas.microsoft.com/office/drawing/2014/main" id="{A8197C6F-EEAE-47FB-A513-2F96F53E500D}"/>
              </a:ext>
            </a:extLst>
          </p:cNvPr>
          <p:cNvSpPr>
            <a:spLocks noChangeArrowheads="1"/>
          </p:cNvSpPr>
          <p:nvPr/>
        </p:nvSpPr>
        <p:spPr bwMode="auto">
          <a:xfrm>
            <a:off x="2819400" y="4267200"/>
            <a:ext cx="224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800">
                <a:latin typeface="Times New Roman" panose="02020603050405020304" pitchFamily="18" charset="0"/>
              </a:rPr>
              <a:t>Taxiway Edge</a:t>
            </a:r>
          </a:p>
        </p:txBody>
      </p:sp>
      <p:sp>
        <p:nvSpPr>
          <p:cNvPr id="44041" name="Line 26">
            <a:extLst>
              <a:ext uri="{FF2B5EF4-FFF2-40B4-BE49-F238E27FC236}">
                <a16:creationId xmlns:a16="http://schemas.microsoft.com/office/drawing/2014/main" id="{B2B86816-620C-4BE4-BEA5-A8EBB0EFE4B9}"/>
              </a:ext>
            </a:extLst>
          </p:cNvPr>
          <p:cNvSpPr>
            <a:spLocks noChangeShapeType="1"/>
          </p:cNvSpPr>
          <p:nvPr/>
        </p:nvSpPr>
        <p:spPr bwMode="auto">
          <a:xfrm flipV="1">
            <a:off x="2743200" y="4114800"/>
            <a:ext cx="0" cy="914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Rectangle 27">
            <a:extLst>
              <a:ext uri="{FF2B5EF4-FFF2-40B4-BE49-F238E27FC236}">
                <a16:creationId xmlns:a16="http://schemas.microsoft.com/office/drawing/2014/main" id="{292B843E-CB16-46D4-913A-D32F007244C5}"/>
              </a:ext>
            </a:extLst>
          </p:cNvPr>
          <p:cNvSpPr>
            <a:spLocks noChangeArrowheads="1"/>
          </p:cNvSpPr>
          <p:nvPr/>
        </p:nvSpPr>
        <p:spPr bwMode="auto">
          <a:xfrm>
            <a:off x="5562600" y="3048000"/>
            <a:ext cx="26003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Enhanced Taxiway</a:t>
            </a:r>
          </a:p>
          <a:p>
            <a:pPr>
              <a:spcBef>
                <a:spcPct val="0"/>
              </a:spcBef>
              <a:buClrTx/>
              <a:buSzTx/>
              <a:buFontTx/>
              <a:buNone/>
            </a:pPr>
            <a:r>
              <a:rPr lang="en-US" altLang="en-US" sz="2400">
                <a:latin typeface="Times New Roman" panose="02020603050405020304" pitchFamily="18" charset="0"/>
              </a:rPr>
              <a:t>Centerline Marking</a:t>
            </a:r>
          </a:p>
        </p:txBody>
      </p:sp>
      <p:sp>
        <p:nvSpPr>
          <p:cNvPr id="44043" name="Rectangle 28">
            <a:extLst>
              <a:ext uri="{FF2B5EF4-FFF2-40B4-BE49-F238E27FC236}">
                <a16:creationId xmlns:a16="http://schemas.microsoft.com/office/drawing/2014/main" id="{B8680074-930E-4A67-BFEA-E3A2D864D434}"/>
              </a:ext>
            </a:extLst>
          </p:cNvPr>
          <p:cNvSpPr>
            <a:spLocks noChangeArrowheads="1"/>
          </p:cNvSpPr>
          <p:nvPr/>
        </p:nvSpPr>
        <p:spPr bwMode="auto">
          <a:xfrm>
            <a:off x="5486400" y="5943600"/>
            <a:ext cx="2297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ILS Critical Area</a:t>
            </a:r>
          </a:p>
        </p:txBody>
      </p:sp>
      <p:pic>
        <p:nvPicPr>
          <p:cNvPr id="44044" name="Picture 29">
            <a:extLst>
              <a:ext uri="{FF2B5EF4-FFF2-40B4-BE49-F238E27FC236}">
                <a16:creationId xmlns:a16="http://schemas.microsoft.com/office/drawing/2014/main" id="{AAC3ADA8-7F5F-4666-8FBC-FAEC119E1A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1600200"/>
            <a:ext cx="34131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Rectangle 30">
            <a:extLst>
              <a:ext uri="{FF2B5EF4-FFF2-40B4-BE49-F238E27FC236}">
                <a16:creationId xmlns:a16="http://schemas.microsoft.com/office/drawing/2014/main" id="{1CBEAE65-7F9E-4446-A0DF-50AFC0486B01}"/>
              </a:ext>
            </a:extLst>
          </p:cNvPr>
          <p:cNvSpPr>
            <a:spLocks noChangeArrowheads="1"/>
          </p:cNvSpPr>
          <p:nvPr/>
        </p:nvSpPr>
        <p:spPr bwMode="auto">
          <a:xfrm>
            <a:off x="457200" y="4114800"/>
            <a:ext cx="16033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Continuous</a:t>
            </a:r>
          </a:p>
          <a:p>
            <a:pPr>
              <a:spcBef>
                <a:spcPct val="0"/>
              </a:spcBef>
              <a:buClrTx/>
              <a:buSzTx/>
              <a:buFontTx/>
              <a:buNone/>
            </a:pPr>
            <a:endParaRPr lang="en-US" altLang="en-US" sz="2400">
              <a:latin typeface="Times New Roman" panose="02020603050405020304" pitchFamily="18" charset="0"/>
            </a:endParaRPr>
          </a:p>
        </p:txBody>
      </p:sp>
      <p:sp>
        <p:nvSpPr>
          <p:cNvPr id="44046" name="Rectangle 31">
            <a:extLst>
              <a:ext uri="{FF2B5EF4-FFF2-40B4-BE49-F238E27FC236}">
                <a16:creationId xmlns:a16="http://schemas.microsoft.com/office/drawing/2014/main" id="{4C95FC2E-3716-44F7-B551-AF96C981723D}"/>
              </a:ext>
            </a:extLst>
          </p:cNvPr>
          <p:cNvSpPr>
            <a:spLocks noChangeArrowheads="1"/>
          </p:cNvSpPr>
          <p:nvPr/>
        </p:nvSpPr>
        <p:spPr bwMode="auto">
          <a:xfrm>
            <a:off x="533400" y="61722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Dashed</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32F2685-8839-49D0-B9EC-5750C2D7FD9B}"/>
              </a:ext>
            </a:extLst>
          </p:cNvPr>
          <p:cNvSpPr>
            <a:spLocks noGrp="1" noChangeArrowheads="1"/>
          </p:cNvSpPr>
          <p:nvPr>
            <p:ph type="title"/>
          </p:nvPr>
        </p:nvSpPr>
        <p:spPr>
          <a:xfrm>
            <a:off x="533400" y="228600"/>
            <a:ext cx="7772400" cy="762000"/>
          </a:xfrm>
        </p:spPr>
        <p:txBody>
          <a:bodyPr/>
          <a:lstStyle/>
          <a:p>
            <a:pPr eaLnBrk="1" hangingPunct="1">
              <a:defRPr/>
            </a:pPr>
            <a:r>
              <a:rPr lang="en-US" altLang="en-US" sz="6600">
                <a:latin typeface="Times New Roman" panose="02020603050405020304" pitchFamily="18" charset="0"/>
              </a:rPr>
              <a:t>Markings (cont’d)</a:t>
            </a:r>
            <a:endParaRPr lang="en-US" altLang="en-US"/>
          </a:p>
        </p:txBody>
      </p:sp>
      <p:sp>
        <p:nvSpPr>
          <p:cNvPr id="45059" name="Rectangle 3">
            <a:extLst>
              <a:ext uri="{FF2B5EF4-FFF2-40B4-BE49-F238E27FC236}">
                <a16:creationId xmlns:a16="http://schemas.microsoft.com/office/drawing/2014/main" id="{D725C2B5-BBC9-4A71-A5B0-67CF35F0D9DC}"/>
              </a:ext>
            </a:extLst>
          </p:cNvPr>
          <p:cNvSpPr>
            <a:spLocks noChangeArrowheads="1"/>
          </p:cNvSpPr>
          <p:nvPr/>
        </p:nvSpPr>
        <p:spPr bwMode="auto">
          <a:xfrm>
            <a:off x="304800" y="3661568"/>
            <a:ext cx="25923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Times New Roman" panose="02020603050405020304" pitchFamily="18" charset="0"/>
              </a:rPr>
              <a:t>Runway</a:t>
            </a:r>
          </a:p>
          <a:p>
            <a:pPr>
              <a:spcBef>
                <a:spcPct val="0"/>
              </a:spcBef>
              <a:buClrTx/>
              <a:buSzTx/>
              <a:buFontTx/>
              <a:buNone/>
            </a:pPr>
            <a:r>
              <a:rPr lang="en-US" altLang="en-US" sz="2400" dirty="0">
                <a:latin typeface="Times New Roman" panose="02020603050405020304" pitchFamily="18" charset="0"/>
              </a:rPr>
              <a:t>Holding Position</a:t>
            </a:r>
          </a:p>
        </p:txBody>
      </p:sp>
      <p:sp>
        <p:nvSpPr>
          <p:cNvPr id="45060" name="Rectangle 4">
            <a:extLst>
              <a:ext uri="{FF2B5EF4-FFF2-40B4-BE49-F238E27FC236}">
                <a16:creationId xmlns:a16="http://schemas.microsoft.com/office/drawing/2014/main" id="{B0FE813F-0424-4AFA-9681-0CAD49D36F5E}"/>
              </a:ext>
            </a:extLst>
          </p:cNvPr>
          <p:cNvSpPr>
            <a:spLocks noChangeArrowheads="1"/>
          </p:cNvSpPr>
          <p:nvPr/>
        </p:nvSpPr>
        <p:spPr bwMode="auto">
          <a:xfrm>
            <a:off x="5791200" y="5334000"/>
            <a:ext cx="22272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Non-Movement </a:t>
            </a:r>
          </a:p>
          <a:p>
            <a:pPr>
              <a:spcBef>
                <a:spcPct val="0"/>
              </a:spcBef>
              <a:buClrTx/>
              <a:buSzTx/>
              <a:buFontTx/>
              <a:buNone/>
            </a:pPr>
            <a:r>
              <a:rPr lang="en-US" altLang="en-US" sz="2400">
                <a:latin typeface="Times New Roman" panose="02020603050405020304" pitchFamily="18" charset="0"/>
              </a:rPr>
              <a:t>Area Boundary</a:t>
            </a:r>
          </a:p>
        </p:txBody>
      </p:sp>
      <p:pic>
        <p:nvPicPr>
          <p:cNvPr id="45061" name="Picture 6" descr="Markings - Hold Bars with Arrows and outline">
            <a:extLst>
              <a:ext uri="{FF2B5EF4-FFF2-40B4-BE49-F238E27FC236}">
                <a16:creationId xmlns:a16="http://schemas.microsoft.com/office/drawing/2014/main" id="{8E648C72-17C6-4559-8AA1-84DBB0A8C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45561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Markings - Hold Bars with Arrows and outline">
            <a:extLst>
              <a:ext uri="{FF2B5EF4-FFF2-40B4-BE49-F238E27FC236}">
                <a16:creationId xmlns:a16="http://schemas.microsoft.com/office/drawing/2014/main" id="{025CACF5-6C5C-438C-BDFD-719F3C74E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648200"/>
            <a:ext cx="4556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8C24319-368D-455A-A6E4-AE8882620E60}"/>
              </a:ext>
            </a:extLst>
          </p:cNvPr>
          <p:cNvSpPr>
            <a:spLocks noGrp="1" noChangeArrowheads="1"/>
          </p:cNvSpPr>
          <p:nvPr>
            <p:ph type="title"/>
          </p:nvPr>
        </p:nvSpPr>
        <p:spPr>
          <a:xfrm>
            <a:off x="685800" y="152400"/>
            <a:ext cx="7772400" cy="762000"/>
          </a:xfrm>
        </p:spPr>
        <p:txBody>
          <a:bodyPr/>
          <a:lstStyle/>
          <a:p>
            <a:pPr eaLnBrk="1" hangingPunct="1">
              <a:defRPr/>
            </a:pPr>
            <a:r>
              <a:rPr lang="en-US" altLang="en-US" sz="6600">
                <a:latin typeface="Times New Roman" panose="02020603050405020304" pitchFamily="18" charset="0"/>
              </a:rPr>
              <a:t>Signs</a:t>
            </a:r>
            <a:endParaRPr lang="en-US" altLang="en-US"/>
          </a:p>
        </p:txBody>
      </p:sp>
      <p:pic>
        <p:nvPicPr>
          <p:cNvPr id="47107" name="Picture 8" descr="sign - direction">
            <a:extLst>
              <a:ext uri="{FF2B5EF4-FFF2-40B4-BE49-F238E27FC236}">
                <a16:creationId xmlns:a16="http://schemas.microsoft.com/office/drawing/2014/main" id="{1BCB3C67-75A3-4167-98C1-F02325374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25050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9" descr="sign - ils hold">
            <a:extLst>
              <a:ext uri="{FF2B5EF4-FFF2-40B4-BE49-F238E27FC236}">
                <a16:creationId xmlns:a16="http://schemas.microsoft.com/office/drawing/2014/main" id="{B3B47371-CEC0-400C-88CF-09E59DEFE5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19600"/>
            <a:ext cx="1743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0" descr="sign - location">
            <a:extLst>
              <a:ext uri="{FF2B5EF4-FFF2-40B4-BE49-F238E27FC236}">
                <a16:creationId xmlns:a16="http://schemas.microsoft.com/office/drawing/2014/main" id="{BF8ED64A-0823-40B5-B4C9-EFD505D161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600200"/>
            <a:ext cx="1123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1" descr="sign - runway hold">
            <a:extLst>
              <a:ext uri="{FF2B5EF4-FFF2-40B4-BE49-F238E27FC236}">
                <a16:creationId xmlns:a16="http://schemas.microsoft.com/office/drawing/2014/main" id="{399B60BE-A3A9-49ED-AB39-B0B1018448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00200"/>
            <a:ext cx="3514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12">
            <a:extLst>
              <a:ext uri="{FF2B5EF4-FFF2-40B4-BE49-F238E27FC236}">
                <a16:creationId xmlns:a16="http://schemas.microsoft.com/office/drawing/2014/main" id="{73D274AD-32F5-4755-B534-6BFAE9544F82}"/>
              </a:ext>
            </a:extLst>
          </p:cNvPr>
          <p:cNvSpPr>
            <a:spLocks noChangeArrowheads="1"/>
          </p:cNvSpPr>
          <p:nvPr/>
        </p:nvSpPr>
        <p:spPr bwMode="auto">
          <a:xfrm>
            <a:off x="609600" y="5410200"/>
            <a:ext cx="269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Taxiway Directional</a:t>
            </a:r>
          </a:p>
        </p:txBody>
      </p:sp>
      <p:sp>
        <p:nvSpPr>
          <p:cNvPr id="47112" name="Rectangle 13">
            <a:extLst>
              <a:ext uri="{FF2B5EF4-FFF2-40B4-BE49-F238E27FC236}">
                <a16:creationId xmlns:a16="http://schemas.microsoft.com/office/drawing/2014/main" id="{7630657F-D3AC-42A4-926E-DF6DF22D39B9}"/>
              </a:ext>
            </a:extLst>
          </p:cNvPr>
          <p:cNvSpPr>
            <a:spLocks noChangeArrowheads="1"/>
          </p:cNvSpPr>
          <p:nvPr/>
        </p:nvSpPr>
        <p:spPr bwMode="auto">
          <a:xfrm>
            <a:off x="762000" y="2895600"/>
            <a:ext cx="240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Taxiway Location</a:t>
            </a:r>
          </a:p>
        </p:txBody>
      </p:sp>
      <p:sp>
        <p:nvSpPr>
          <p:cNvPr id="47113" name="Rectangle 14">
            <a:extLst>
              <a:ext uri="{FF2B5EF4-FFF2-40B4-BE49-F238E27FC236}">
                <a16:creationId xmlns:a16="http://schemas.microsoft.com/office/drawing/2014/main" id="{1BBA831B-3F80-475E-A78E-F95A7A338FD6}"/>
              </a:ext>
            </a:extLst>
          </p:cNvPr>
          <p:cNvSpPr>
            <a:spLocks noChangeArrowheads="1"/>
          </p:cNvSpPr>
          <p:nvPr/>
        </p:nvSpPr>
        <p:spPr bwMode="auto">
          <a:xfrm>
            <a:off x="4343400" y="5715000"/>
            <a:ext cx="405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ILS Critical Area Hold Position</a:t>
            </a:r>
          </a:p>
        </p:txBody>
      </p:sp>
      <p:sp>
        <p:nvSpPr>
          <p:cNvPr id="47114" name="Rectangle 15">
            <a:extLst>
              <a:ext uri="{FF2B5EF4-FFF2-40B4-BE49-F238E27FC236}">
                <a16:creationId xmlns:a16="http://schemas.microsoft.com/office/drawing/2014/main" id="{24DBD6EB-BB3A-46D2-AA19-103B18479E2C}"/>
              </a:ext>
            </a:extLst>
          </p:cNvPr>
          <p:cNvSpPr>
            <a:spLocks noChangeArrowheads="1"/>
          </p:cNvSpPr>
          <p:nvPr/>
        </p:nvSpPr>
        <p:spPr bwMode="auto">
          <a:xfrm>
            <a:off x="4953000" y="2971800"/>
            <a:ext cx="240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Hold Position</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40AF577-11DE-46CB-BA00-00D7386E42D5}"/>
              </a:ext>
            </a:extLst>
          </p:cNvPr>
          <p:cNvSpPr>
            <a:spLocks noGrp="1" noChangeArrowheads="1"/>
          </p:cNvSpPr>
          <p:nvPr>
            <p:ph type="title"/>
          </p:nvPr>
        </p:nvSpPr>
        <p:spPr>
          <a:xfrm>
            <a:off x="1711325" y="685800"/>
            <a:ext cx="5829300" cy="571500"/>
          </a:xfrm>
        </p:spPr>
        <p:txBody>
          <a:bodyPr rtlCol="0">
            <a:normAutofit fontScale="90000"/>
          </a:bodyPr>
          <a:lstStyle/>
          <a:p>
            <a:pPr>
              <a:defRPr/>
            </a:pPr>
            <a:r>
              <a:rPr lang="en-US" altLang="en-US" sz="4950" dirty="0">
                <a:latin typeface="Times New Roman" panose="02020603050405020304" pitchFamily="18" charset="0"/>
              </a:rPr>
              <a:t>Lighting</a:t>
            </a:r>
            <a:endParaRPr lang="en-US" altLang="en-US" dirty="0"/>
          </a:p>
        </p:txBody>
      </p:sp>
      <p:pic>
        <p:nvPicPr>
          <p:cNvPr id="48131" name="Picture 9" descr="lighting - obstruction">
            <a:extLst>
              <a:ext uri="{FF2B5EF4-FFF2-40B4-BE49-F238E27FC236}">
                <a16:creationId xmlns:a16="http://schemas.microsoft.com/office/drawing/2014/main" id="{2BF9EA3E-9999-4146-9210-5D314869A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2400300"/>
            <a:ext cx="11668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11">
            <a:extLst>
              <a:ext uri="{FF2B5EF4-FFF2-40B4-BE49-F238E27FC236}">
                <a16:creationId xmlns:a16="http://schemas.microsoft.com/office/drawing/2014/main" id="{B1BF3AA2-FA32-4E05-A13F-98C7DF1FAE1C}"/>
              </a:ext>
            </a:extLst>
          </p:cNvPr>
          <p:cNvSpPr>
            <a:spLocks noChangeArrowheads="1"/>
          </p:cNvSpPr>
          <p:nvPr/>
        </p:nvSpPr>
        <p:spPr bwMode="auto">
          <a:xfrm>
            <a:off x="4086225" y="4400550"/>
            <a:ext cx="9540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Runway</a:t>
            </a:r>
          </a:p>
        </p:txBody>
      </p:sp>
      <p:sp>
        <p:nvSpPr>
          <p:cNvPr id="48133" name="Rectangle 12">
            <a:extLst>
              <a:ext uri="{FF2B5EF4-FFF2-40B4-BE49-F238E27FC236}">
                <a16:creationId xmlns:a16="http://schemas.microsoft.com/office/drawing/2014/main" id="{3020362E-0CF9-4283-800E-2C2F5C0883D1}"/>
              </a:ext>
            </a:extLst>
          </p:cNvPr>
          <p:cNvSpPr>
            <a:spLocks noChangeArrowheads="1"/>
          </p:cNvSpPr>
          <p:nvPr/>
        </p:nvSpPr>
        <p:spPr bwMode="auto">
          <a:xfrm>
            <a:off x="677863" y="4400550"/>
            <a:ext cx="10350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Taxiway </a:t>
            </a:r>
          </a:p>
        </p:txBody>
      </p:sp>
      <p:sp>
        <p:nvSpPr>
          <p:cNvPr id="48134" name="Rectangle 13">
            <a:extLst>
              <a:ext uri="{FF2B5EF4-FFF2-40B4-BE49-F238E27FC236}">
                <a16:creationId xmlns:a16="http://schemas.microsoft.com/office/drawing/2014/main" id="{62331F9C-8215-4979-BDB6-E3CA75D306FD}"/>
              </a:ext>
            </a:extLst>
          </p:cNvPr>
          <p:cNvSpPr>
            <a:spLocks noChangeArrowheads="1"/>
          </p:cNvSpPr>
          <p:nvPr/>
        </p:nvSpPr>
        <p:spPr bwMode="auto">
          <a:xfrm>
            <a:off x="7077075" y="4400550"/>
            <a:ext cx="12747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Times New Roman" panose="02020603050405020304" pitchFamily="18" charset="0"/>
              </a:rPr>
              <a:t>Obstruction</a:t>
            </a:r>
          </a:p>
        </p:txBody>
      </p:sp>
      <p:pic>
        <p:nvPicPr>
          <p:cNvPr id="48135" name="Picture 2">
            <a:extLst>
              <a:ext uri="{FF2B5EF4-FFF2-40B4-BE49-F238E27FC236}">
                <a16:creationId xmlns:a16="http://schemas.microsoft.com/office/drawing/2014/main" id="{7B5E6433-4E16-49A2-8596-162DBFAC0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51063"/>
            <a:ext cx="16287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a:extLst>
              <a:ext uri="{FF2B5EF4-FFF2-40B4-BE49-F238E27FC236}">
                <a16:creationId xmlns:a16="http://schemas.microsoft.com/office/drawing/2014/main" id="{F69D4D4D-606B-4D84-A63A-192AA0C03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988" y="2108200"/>
            <a:ext cx="1217612"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5713D07-C00A-41E5-B19B-98CD17FF1853}"/>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Incursions</a:t>
            </a:r>
            <a:endParaRPr lang="en-US" altLang="en-US"/>
          </a:p>
        </p:txBody>
      </p:sp>
      <p:sp>
        <p:nvSpPr>
          <p:cNvPr id="64515" name="Rectangle 3">
            <a:extLst>
              <a:ext uri="{FF2B5EF4-FFF2-40B4-BE49-F238E27FC236}">
                <a16:creationId xmlns:a16="http://schemas.microsoft.com/office/drawing/2014/main" id="{349776CA-47F4-43BF-A034-EE1E9CBAB11D}"/>
              </a:ext>
            </a:extLst>
          </p:cNvPr>
          <p:cNvSpPr>
            <a:spLocks noGrp="1" noChangeArrowheads="1"/>
          </p:cNvSpPr>
          <p:nvPr>
            <p:ph type="body" idx="1"/>
          </p:nvPr>
        </p:nvSpPr>
        <p:spPr>
          <a:xfrm>
            <a:off x="609600" y="1828800"/>
            <a:ext cx="7924800" cy="4648200"/>
          </a:xfrm>
        </p:spPr>
        <p:txBody>
          <a:bodyPr/>
          <a:lstStyle/>
          <a:p>
            <a:pPr eaLnBrk="1" hangingPunct="1">
              <a:defRPr/>
            </a:pPr>
            <a:r>
              <a:rPr lang="en-US" altLang="en-US" sz="4000" b="1" u="sng" dirty="0">
                <a:latin typeface="Times New Roman" panose="02020603050405020304" pitchFamily="18" charset="0"/>
              </a:rPr>
              <a:t>Runway Incursion</a:t>
            </a:r>
            <a:r>
              <a:rPr lang="en-US" altLang="en-US" sz="4000" dirty="0">
                <a:latin typeface="Times New Roman" panose="02020603050405020304" pitchFamily="18" charset="0"/>
              </a:rPr>
              <a:t> </a:t>
            </a:r>
          </a:p>
          <a:p>
            <a:pPr eaLnBrk="1" hangingPunct="1">
              <a:buFont typeface="Wingdings" panose="05000000000000000000" pitchFamily="2" charset="2"/>
              <a:buNone/>
              <a:defRPr/>
            </a:pPr>
            <a:r>
              <a:rPr lang="en-US" altLang="en-US" sz="4000" dirty="0">
                <a:latin typeface="Times New Roman" panose="02020603050405020304" pitchFamily="18" charset="0"/>
              </a:rPr>
              <a:t>	Entering any </a:t>
            </a:r>
            <a:r>
              <a:rPr lang="en-US" altLang="en-US" sz="4000" b="1" dirty="0">
                <a:solidFill>
                  <a:srgbClr val="FF0000"/>
                </a:solidFill>
                <a:latin typeface="Times New Roman" panose="02020603050405020304" pitchFamily="18" charset="0"/>
              </a:rPr>
              <a:t>open</a:t>
            </a:r>
            <a:r>
              <a:rPr lang="en-US" altLang="en-US" sz="4000" dirty="0">
                <a:latin typeface="Times New Roman" panose="02020603050405020304" pitchFamily="18" charset="0"/>
              </a:rPr>
              <a:t> runway, or associated safety area, without positive clearance from the ATCT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09006B6-5D6D-432C-BD58-32489FFECB50}"/>
              </a:ext>
            </a:extLst>
          </p:cNvPr>
          <p:cNvSpPr>
            <a:spLocks noGrp="1" noChangeArrowheads="1"/>
          </p:cNvSpPr>
          <p:nvPr>
            <p:ph type="title"/>
          </p:nvPr>
        </p:nvSpPr>
        <p:spPr/>
        <p:txBody>
          <a:bodyPr/>
          <a:lstStyle/>
          <a:p>
            <a:pPr eaLnBrk="1" hangingPunct="1">
              <a:defRPr/>
            </a:pPr>
            <a:r>
              <a:rPr lang="en-US" altLang="en-US" sz="4800" dirty="0">
                <a:latin typeface="Times New Roman" panose="02020603050405020304" pitchFamily="18" charset="0"/>
              </a:rPr>
              <a:t>Major changes in Ordinance 127 from </a:t>
            </a:r>
            <a:r>
              <a:rPr lang="en-US" altLang="en-US" dirty="0">
                <a:latin typeface="Times New Roman" panose="02020603050405020304" pitchFamily="18" charset="0"/>
              </a:rPr>
              <a:t>Ordinance</a:t>
            </a:r>
            <a:r>
              <a:rPr lang="en-US" altLang="en-US" sz="4800" dirty="0">
                <a:latin typeface="Times New Roman" panose="02020603050405020304" pitchFamily="18" charset="0"/>
              </a:rPr>
              <a:t> 105</a:t>
            </a:r>
            <a:endParaRPr lang="en-US" altLang="en-US" sz="4800" dirty="0"/>
          </a:p>
        </p:txBody>
      </p:sp>
      <p:sp>
        <p:nvSpPr>
          <p:cNvPr id="15363" name="Rectangle 3">
            <a:extLst>
              <a:ext uri="{FF2B5EF4-FFF2-40B4-BE49-F238E27FC236}">
                <a16:creationId xmlns:a16="http://schemas.microsoft.com/office/drawing/2014/main" id="{2DB61F0E-4B4B-4B56-8420-EC20ABD58BB3}"/>
              </a:ext>
            </a:extLst>
          </p:cNvPr>
          <p:cNvSpPr>
            <a:spLocks noGrp="1" noChangeArrowheads="1"/>
          </p:cNvSpPr>
          <p:nvPr>
            <p:ph type="body" idx="1"/>
          </p:nvPr>
        </p:nvSpPr>
        <p:spPr>
          <a:xfrm>
            <a:off x="533400" y="1905000"/>
            <a:ext cx="8001000" cy="1828800"/>
          </a:xfrm>
        </p:spPr>
        <p:txBody>
          <a:bodyPr/>
          <a:lstStyle/>
          <a:p>
            <a:pPr eaLnBrk="1" hangingPunct="1">
              <a:defRPr/>
            </a:pPr>
            <a:r>
              <a:rPr lang="en-US" altLang="en-US" dirty="0">
                <a:latin typeface="Times New Roman" panose="02020603050405020304" pitchFamily="18" charset="0"/>
              </a:rPr>
              <a:t>Requires non-flight crew personnel who taxi an aircraft to have a Tow license</a:t>
            </a:r>
          </a:p>
          <a:p>
            <a:pPr eaLnBrk="1" hangingPunct="1">
              <a:defRPr/>
            </a:pPr>
            <a:r>
              <a:rPr lang="en-US" altLang="en-US" dirty="0">
                <a:latin typeface="Times New Roman" panose="02020603050405020304" pitchFamily="18" charset="0"/>
              </a:rPr>
              <a:t>Requires brake riders to have the appropriate tow license</a:t>
            </a:r>
          </a:p>
          <a:p>
            <a:pPr eaLnBrk="1" hangingPunct="1">
              <a:defRPr/>
            </a:pPr>
            <a:r>
              <a:rPr lang="en-US" altLang="en-US" dirty="0">
                <a:latin typeface="Times New Roman" panose="02020603050405020304" pitchFamily="18" charset="0"/>
              </a:rPr>
              <a:t>Changes Gross infractions from 6 to 7 points</a:t>
            </a:r>
          </a:p>
          <a:p>
            <a:pPr eaLnBrk="1" hangingPunct="1">
              <a:defRPr/>
            </a:pPr>
            <a:r>
              <a:rPr lang="en-US" altLang="en-US" dirty="0">
                <a:latin typeface="Times New Roman" panose="02020603050405020304" pitchFamily="18" charset="0"/>
              </a:rPr>
              <a:t>Prohibits use of cell phones or other electronic devices while on the Movement Area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7A588B6-F924-4607-A078-4C9C4B779A0E}"/>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Incursions (cont’d)</a:t>
            </a:r>
            <a:endParaRPr lang="en-US" altLang="en-US"/>
          </a:p>
        </p:txBody>
      </p:sp>
      <p:sp>
        <p:nvSpPr>
          <p:cNvPr id="66563" name="Rectangle 3">
            <a:extLst>
              <a:ext uri="{FF2B5EF4-FFF2-40B4-BE49-F238E27FC236}">
                <a16:creationId xmlns:a16="http://schemas.microsoft.com/office/drawing/2014/main" id="{74282395-9001-4C5D-B5BD-E761325905E5}"/>
              </a:ext>
            </a:extLst>
          </p:cNvPr>
          <p:cNvSpPr>
            <a:spLocks noGrp="1" noChangeArrowheads="1"/>
          </p:cNvSpPr>
          <p:nvPr>
            <p:ph type="body" idx="1"/>
          </p:nvPr>
        </p:nvSpPr>
        <p:spPr>
          <a:xfrm>
            <a:off x="685800" y="1295400"/>
            <a:ext cx="7772400" cy="5257800"/>
          </a:xfrm>
        </p:spPr>
        <p:txBody>
          <a:bodyPr/>
          <a:lstStyle/>
          <a:p>
            <a:pPr eaLnBrk="1" hangingPunct="1">
              <a:defRPr/>
            </a:pPr>
            <a:endParaRPr lang="en-US" altLang="en-US" sz="3600" b="1" u="sng" dirty="0">
              <a:latin typeface="Times New Roman" panose="02020603050405020304" pitchFamily="18" charset="0"/>
            </a:endParaRPr>
          </a:p>
          <a:p>
            <a:pPr eaLnBrk="1" hangingPunct="1">
              <a:defRPr/>
            </a:pPr>
            <a:r>
              <a:rPr lang="en-US" altLang="en-US" sz="4000" b="1" u="sng" dirty="0">
                <a:latin typeface="Times New Roman" panose="02020603050405020304" pitchFamily="18" charset="0"/>
              </a:rPr>
              <a:t>Movement Area Incursion</a:t>
            </a:r>
          </a:p>
          <a:p>
            <a:pPr eaLnBrk="1" hangingPunct="1">
              <a:buFont typeface="Wingdings" panose="05000000000000000000" pitchFamily="2" charset="2"/>
              <a:buNone/>
              <a:defRPr/>
            </a:pPr>
            <a:r>
              <a:rPr lang="en-US" altLang="en-US" sz="4000" dirty="0">
                <a:latin typeface="Times New Roman" panose="02020603050405020304" pitchFamily="18" charset="0"/>
              </a:rPr>
              <a:t>   A person or vehicle crossing the non-movement line without ATCT permission, MSP Driver’s License, CMAP, or Escort </a:t>
            </a:r>
            <a:endParaRPr lang="en-US" altLang="en-US" sz="4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F91827A-A9C9-41E1-86C6-90100ECD2919}"/>
              </a:ext>
            </a:extLst>
          </p:cNvPr>
          <p:cNvSpPr>
            <a:spLocks noGrp="1" noChangeArrowheads="1"/>
          </p:cNvSpPr>
          <p:nvPr>
            <p:ph type="title"/>
          </p:nvPr>
        </p:nvSpPr>
        <p:spPr>
          <a:xfrm>
            <a:off x="381000" y="457200"/>
            <a:ext cx="2743200" cy="1981200"/>
          </a:xfrm>
        </p:spPr>
        <p:txBody>
          <a:bodyPr/>
          <a:lstStyle/>
          <a:p>
            <a:pPr eaLnBrk="1" hangingPunct="1">
              <a:defRPr/>
            </a:pPr>
            <a:r>
              <a:rPr lang="en-US" altLang="en-US" sz="4800">
                <a:latin typeface="Times New Roman" panose="02020603050405020304" pitchFamily="18" charset="0"/>
              </a:rPr>
              <a:t>Runway Zones of Defense</a:t>
            </a:r>
            <a:endParaRPr lang="en-US" altLang="en-US"/>
          </a:p>
        </p:txBody>
      </p:sp>
      <p:pic>
        <p:nvPicPr>
          <p:cNvPr id="54275" name="Picture 3">
            <a:extLst>
              <a:ext uri="{FF2B5EF4-FFF2-40B4-BE49-F238E27FC236}">
                <a16:creationId xmlns:a16="http://schemas.microsoft.com/office/drawing/2014/main" id="{3B3530D3-777C-462E-8994-01F5B1B83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0"/>
            <a:ext cx="525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456F9C02-0A25-42B8-9215-7140545AB6B5}"/>
              </a:ext>
            </a:extLst>
          </p:cNvPr>
          <p:cNvSpPr>
            <a:spLocks noGrp="1" noChangeArrowheads="1"/>
          </p:cNvSpPr>
          <p:nvPr>
            <p:ph type="subTitle" idx="1"/>
          </p:nvPr>
        </p:nvSpPr>
        <p:spPr>
          <a:xfrm>
            <a:off x="1409700" y="1371600"/>
            <a:ext cx="6324600" cy="1752600"/>
          </a:xfrm>
        </p:spPr>
        <p:txBody>
          <a:bodyPr/>
          <a:lstStyle/>
          <a:p>
            <a:pPr eaLnBrk="1" hangingPunct="1">
              <a:defRPr/>
            </a:pPr>
            <a:r>
              <a:rPr lang="en-US" altLang="en-US" sz="6600" b="1" dirty="0">
                <a:latin typeface="Times New Roman" panose="02020603050405020304" pitchFamily="18" charset="0"/>
              </a:rPr>
              <a:t>SPECIAL DRIVING CONDITIONS</a:t>
            </a:r>
            <a:endParaRPr lang="en-US" altLang="en-US" sz="6600" dirty="0">
              <a:latin typeface="Times New Roman" panose="02020603050405020304" pitchFamily="18" charset="0"/>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028" descr="night - DC9">
            <a:extLst>
              <a:ext uri="{FF2B5EF4-FFF2-40B4-BE49-F238E27FC236}">
                <a16:creationId xmlns:a16="http://schemas.microsoft.com/office/drawing/2014/main" id="{8E3608E8-C89A-405F-8A6E-6A1F64D62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1027">
            <a:extLst>
              <a:ext uri="{FF2B5EF4-FFF2-40B4-BE49-F238E27FC236}">
                <a16:creationId xmlns:a16="http://schemas.microsoft.com/office/drawing/2014/main" id="{09EBF15F-CFFD-498E-A744-4DAFB4F492C8}"/>
              </a:ext>
            </a:extLst>
          </p:cNvPr>
          <p:cNvSpPr>
            <a:spLocks noGrp="1" noChangeArrowheads="1"/>
          </p:cNvSpPr>
          <p:nvPr>
            <p:ph type="title"/>
          </p:nvPr>
        </p:nvSpPr>
        <p:spPr/>
        <p:txBody>
          <a:bodyPr/>
          <a:lstStyle/>
          <a:p>
            <a:pPr eaLnBrk="1" hangingPunct="1">
              <a:defRPr/>
            </a:pPr>
            <a:r>
              <a:rPr lang="en-US" altLang="en-US">
                <a:solidFill>
                  <a:schemeClr val="bg1"/>
                </a:solidFill>
              </a:rPr>
              <a:t>Night Driving</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11FE4E3-5C69-4EC0-82E9-76BC7D5E9564}"/>
              </a:ext>
            </a:extLst>
          </p:cNvPr>
          <p:cNvSpPr>
            <a:spLocks noGrp="1" noChangeArrowheads="1"/>
          </p:cNvSpPr>
          <p:nvPr>
            <p:ph type="title"/>
          </p:nvPr>
        </p:nvSpPr>
        <p:spPr/>
        <p:txBody>
          <a:bodyPr/>
          <a:lstStyle/>
          <a:p>
            <a:pPr eaLnBrk="1" hangingPunct="1">
              <a:defRPr/>
            </a:pPr>
            <a:r>
              <a:rPr lang="en-US" altLang="en-US">
                <a:latin typeface="Times New Roman" panose="02020603050405020304" pitchFamily="18" charset="0"/>
              </a:rPr>
              <a:t>Inclement Weather Driving</a:t>
            </a:r>
            <a:endParaRPr lang="en-US" altLang="en-US"/>
          </a:p>
        </p:txBody>
      </p:sp>
      <p:sp>
        <p:nvSpPr>
          <p:cNvPr id="77827" name="Rectangle 3">
            <a:extLst>
              <a:ext uri="{FF2B5EF4-FFF2-40B4-BE49-F238E27FC236}">
                <a16:creationId xmlns:a16="http://schemas.microsoft.com/office/drawing/2014/main" id="{5B7287DB-7B00-4D65-A340-FB5605B23F75}"/>
              </a:ext>
            </a:extLst>
          </p:cNvPr>
          <p:cNvSpPr>
            <a:spLocks noChangeArrowheads="1"/>
          </p:cNvSpPr>
          <p:nvPr/>
        </p:nvSpPr>
        <p:spPr bwMode="auto">
          <a:xfrm>
            <a:off x="6781800" y="1828800"/>
            <a:ext cx="2362200" cy="2362200"/>
          </a:xfrm>
          <a:prstGeom prst="rect">
            <a:avLst/>
          </a:prstGeom>
          <a:noFill/>
          <a:ln>
            <a:noFill/>
          </a:ln>
          <a:effec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altLang="en-US" sz="3600">
                <a:latin typeface="Times New Roman" panose="02020603050405020304" pitchFamily="18" charset="0"/>
              </a:rPr>
              <a:t>Where’s the road?</a:t>
            </a:r>
            <a:endParaRPr lang="en-US" altLang="en-US" sz="3600"/>
          </a:p>
        </p:txBody>
      </p:sp>
      <p:pic>
        <p:nvPicPr>
          <p:cNvPr id="58372" name="Picture 4" descr="IMG_3309">
            <a:extLst>
              <a:ext uri="{FF2B5EF4-FFF2-40B4-BE49-F238E27FC236}">
                <a16:creationId xmlns:a16="http://schemas.microsoft.com/office/drawing/2014/main" id="{D9E730CE-5F84-43BA-937E-5C3815102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E861828D-B7F0-4B9F-B4F0-950DF2D09215}"/>
              </a:ext>
            </a:extLst>
          </p:cNvPr>
          <p:cNvSpPr>
            <a:spLocks noGrp="1" noChangeArrowheads="1"/>
          </p:cNvSpPr>
          <p:nvPr>
            <p:ph type="title"/>
          </p:nvPr>
        </p:nvSpPr>
        <p:spPr/>
        <p:txBody>
          <a:bodyPr/>
          <a:lstStyle/>
          <a:p>
            <a:pPr eaLnBrk="1" hangingPunct="1">
              <a:defRPr/>
            </a:pPr>
            <a:r>
              <a:rPr lang="en-US" altLang="en-US" sz="4000" dirty="0">
                <a:latin typeface="Times New Roman" panose="02020603050405020304" pitchFamily="18" charset="0"/>
              </a:rPr>
              <a:t>If you get lost or disoriented </a:t>
            </a:r>
            <a:br>
              <a:rPr lang="en-US" altLang="en-US" sz="4000" dirty="0">
                <a:latin typeface="Times New Roman" panose="02020603050405020304" pitchFamily="18" charset="0"/>
              </a:rPr>
            </a:br>
            <a:r>
              <a:rPr lang="en-US" altLang="en-US" sz="4000" dirty="0">
                <a:latin typeface="Times New Roman" panose="02020603050405020304" pitchFamily="18" charset="0"/>
              </a:rPr>
              <a:t>due to limited visibility</a:t>
            </a:r>
            <a:endParaRPr lang="en-US" altLang="en-US" sz="4000" dirty="0"/>
          </a:p>
        </p:txBody>
      </p:sp>
      <p:sp>
        <p:nvSpPr>
          <p:cNvPr id="307203" name="Rectangle 3">
            <a:extLst>
              <a:ext uri="{FF2B5EF4-FFF2-40B4-BE49-F238E27FC236}">
                <a16:creationId xmlns:a16="http://schemas.microsoft.com/office/drawing/2014/main" id="{5AEE289C-4459-414C-94D6-559A02FE75F3}"/>
              </a:ext>
            </a:extLst>
          </p:cNvPr>
          <p:cNvSpPr>
            <a:spLocks noChangeArrowheads="1"/>
          </p:cNvSpPr>
          <p:nvPr/>
        </p:nvSpPr>
        <p:spPr bwMode="auto">
          <a:xfrm>
            <a:off x="6248400" y="2362200"/>
            <a:ext cx="2895600" cy="2362200"/>
          </a:xfrm>
          <a:prstGeom prst="rect">
            <a:avLst/>
          </a:prstGeom>
          <a:noFill/>
          <a:ln>
            <a:noFill/>
          </a:ln>
          <a:effec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altLang="en-US" sz="3600" u="sng" dirty="0">
                <a:solidFill>
                  <a:srgbClr val="FF0000"/>
                </a:solidFill>
                <a:latin typeface="Times New Roman" panose="02020603050405020304" pitchFamily="18" charset="0"/>
              </a:rPr>
              <a:t>Stop</a:t>
            </a:r>
            <a:r>
              <a:rPr lang="en-US" altLang="en-US" sz="3600" dirty="0">
                <a:solidFill>
                  <a:srgbClr val="FF0000"/>
                </a:solidFill>
                <a:latin typeface="Times New Roman" panose="02020603050405020304" pitchFamily="18" charset="0"/>
              </a:rPr>
              <a:t> and ask for help (from Company, ATCT, or Airside Ops)</a:t>
            </a:r>
          </a:p>
          <a:p>
            <a:pPr eaLnBrk="1" hangingPunct="1">
              <a:defRPr/>
            </a:pPr>
            <a:endParaRPr lang="en-US" altLang="en-US" sz="3600" dirty="0"/>
          </a:p>
        </p:txBody>
      </p:sp>
      <p:pic>
        <p:nvPicPr>
          <p:cNvPr id="60420" name="Picture 5" descr="IMG_3308">
            <a:extLst>
              <a:ext uri="{FF2B5EF4-FFF2-40B4-BE49-F238E27FC236}">
                <a16:creationId xmlns:a16="http://schemas.microsoft.com/office/drawing/2014/main" id="{721422CD-4D2C-41AC-B784-49AECFC2B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57150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A4B4878-A66A-4B7F-8785-DB90FFE6EF3B}"/>
              </a:ext>
            </a:extLst>
          </p:cNvPr>
          <p:cNvSpPr>
            <a:spLocks noGrp="1" noChangeArrowheads="1"/>
          </p:cNvSpPr>
          <p:nvPr>
            <p:ph type="title"/>
          </p:nvPr>
        </p:nvSpPr>
        <p:spPr>
          <a:xfrm>
            <a:off x="762000" y="762000"/>
            <a:ext cx="7772400" cy="762000"/>
          </a:xfrm>
        </p:spPr>
        <p:txBody>
          <a:bodyPr/>
          <a:lstStyle/>
          <a:p>
            <a:pPr eaLnBrk="1" hangingPunct="1">
              <a:defRPr/>
            </a:pPr>
            <a:r>
              <a:rPr lang="en-US" altLang="en-US" sz="6600" dirty="0">
                <a:latin typeface="Times New Roman" panose="02020603050405020304" pitchFamily="18" charset="0"/>
              </a:rPr>
              <a:t>SMGCS</a:t>
            </a:r>
            <a:br>
              <a:rPr lang="en-US" altLang="en-US" sz="6600" dirty="0">
                <a:latin typeface="Times New Roman" panose="02020603050405020304" pitchFamily="18" charset="0"/>
              </a:rPr>
            </a:br>
            <a:r>
              <a:rPr lang="en-US" altLang="en-US" sz="2800" dirty="0">
                <a:latin typeface="Times New Roman" panose="02020603050405020304" pitchFamily="18" charset="0"/>
              </a:rPr>
              <a:t>Surface Movement Guidance Control System</a:t>
            </a:r>
            <a:br>
              <a:rPr lang="en-US" altLang="en-US" sz="3600" dirty="0">
                <a:latin typeface="Times New Roman" panose="02020603050405020304" pitchFamily="18" charset="0"/>
              </a:rPr>
            </a:br>
            <a:endParaRPr lang="en-US" altLang="en-US" dirty="0"/>
          </a:p>
        </p:txBody>
      </p:sp>
      <p:sp>
        <p:nvSpPr>
          <p:cNvPr id="62467" name="Rectangle 3">
            <a:extLst>
              <a:ext uri="{FF2B5EF4-FFF2-40B4-BE49-F238E27FC236}">
                <a16:creationId xmlns:a16="http://schemas.microsoft.com/office/drawing/2014/main" id="{298CCAD2-EA34-4D33-9D74-9835F8EAC55B}"/>
              </a:ext>
            </a:extLst>
          </p:cNvPr>
          <p:cNvSpPr>
            <a:spLocks noGrp="1" noChangeArrowheads="1"/>
          </p:cNvSpPr>
          <p:nvPr>
            <p:ph type="body" idx="1"/>
          </p:nvPr>
        </p:nvSpPr>
        <p:spPr>
          <a:xfrm>
            <a:off x="685800" y="2286000"/>
            <a:ext cx="7772400" cy="2667000"/>
          </a:xfrm>
        </p:spPr>
        <p:txBody>
          <a:bodyPr/>
          <a:lstStyle/>
          <a:p>
            <a:pPr eaLnBrk="1" hangingPunct="1">
              <a:defRPr/>
            </a:pPr>
            <a:r>
              <a:rPr lang="en-US" altLang="en-US" sz="3000" dirty="0">
                <a:latin typeface="Times New Roman" panose="02020603050405020304" pitchFamily="18" charset="0"/>
              </a:rPr>
              <a:t>SMGCS plan at MSP goes into effect when visibility is below 1200’ </a:t>
            </a:r>
          </a:p>
          <a:p>
            <a:pPr eaLnBrk="1" hangingPunct="1">
              <a:buFont typeface="Wingdings" panose="05000000000000000000" pitchFamily="2" charset="2"/>
              <a:buNone/>
              <a:defRPr/>
            </a:pPr>
            <a:endParaRPr lang="en-US" altLang="en-US" sz="3000" dirty="0">
              <a:latin typeface="Times New Roman" panose="02020603050405020304" pitchFamily="18" charset="0"/>
            </a:endParaRPr>
          </a:p>
          <a:p>
            <a:pPr eaLnBrk="1" hangingPunct="1">
              <a:defRPr/>
            </a:pPr>
            <a:r>
              <a:rPr lang="en-US" altLang="en-US" sz="3000" dirty="0">
                <a:latin typeface="Times New Roman" panose="02020603050405020304" pitchFamily="18" charset="0"/>
              </a:rPr>
              <a:t>Vehicle movements </a:t>
            </a:r>
            <a:r>
              <a:rPr lang="en-US" altLang="en-US" sz="3000" dirty="0">
                <a:solidFill>
                  <a:srgbClr val="FF0000"/>
                </a:solidFill>
                <a:latin typeface="Times New Roman" panose="02020603050405020304" pitchFamily="18" charset="0"/>
              </a:rPr>
              <a:t>prohibited below 300’</a:t>
            </a:r>
            <a:r>
              <a:rPr lang="en-US" altLang="en-US" sz="3000" dirty="0">
                <a:latin typeface="Times New Roman" panose="02020603050405020304" pitchFamily="18" charset="0"/>
              </a:rPr>
              <a:t> visibility</a:t>
            </a:r>
            <a:endParaRPr lang="en-US" altLang="en-US" sz="3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F1E9383-B3B2-4E38-B21B-EC5BC8081E2D}"/>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Accidents</a:t>
            </a:r>
            <a:endParaRPr lang="en-US" altLang="en-US"/>
          </a:p>
        </p:txBody>
      </p:sp>
      <p:sp>
        <p:nvSpPr>
          <p:cNvPr id="60419" name="Rectangle 3">
            <a:extLst>
              <a:ext uri="{FF2B5EF4-FFF2-40B4-BE49-F238E27FC236}">
                <a16:creationId xmlns:a16="http://schemas.microsoft.com/office/drawing/2014/main" id="{EE2DAD42-61B2-4111-A053-592563348746}"/>
              </a:ext>
            </a:extLst>
          </p:cNvPr>
          <p:cNvSpPr>
            <a:spLocks noGrp="1" noChangeArrowheads="1"/>
          </p:cNvSpPr>
          <p:nvPr>
            <p:ph type="body" idx="1"/>
          </p:nvPr>
        </p:nvSpPr>
        <p:spPr>
          <a:xfrm>
            <a:off x="609600" y="1981200"/>
            <a:ext cx="7924800" cy="3429000"/>
          </a:xfrm>
        </p:spPr>
        <p:txBody>
          <a:bodyPr/>
          <a:lstStyle/>
          <a:p>
            <a:pPr eaLnBrk="1" hangingPunct="1">
              <a:defRPr/>
            </a:pPr>
            <a:r>
              <a:rPr lang="en-US" altLang="en-US" dirty="0">
                <a:latin typeface="Times New Roman" panose="02020603050405020304" pitchFamily="18" charset="0"/>
              </a:rPr>
              <a:t>Stop - render assistance to injured</a:t>
            </a:r>
          </a:p>
          <a:p>
            <a:pPr eaLnBrk="1" hangingPunct="1">
              <a:defRPr/>
            </a:pPr>
            <a:r>
              <a:rPr lang="en-US" altLang="en-US" dirty="0">
                <a:latin typeface="Times New Roman" panose="02020603050405020304" pitchFamily="18" charset="0"/>
              </a:rPr>
              <a:t>Contact Airport Emergency Communications Center at 911 or 612-726-5577 for Police, Fire and Medical assistance</a:t>
            </a:r>
          </a:p>
          <a:p>
            <a:pPr eaLnBrk="1" hangingPunct="1">
              <a:defRPr/>
            </a:pPr>
            <a:r>
              <a:rPr lang="en-US" altLang="en-US" dirty="0">
                <a:latin typeface="Times New Roman" panose="02020603050405020304" pitchFamily="18" charset="0"/>
              </a:rPr>
              <a:t>Do not move equipment</a:t>
            </a:r>
          </a:p>
          <a:p>
            <a:pPr eaLnBrk="1" hangingPunct="1">
              <a:defRPr/>
            </a:pPr>
            <a:r>
              <a:rPr lang="en-US" altLang="en-US" dirty="0">
                <a:latin typeface="Times New Roman" panose="02020603050405020304" pitchFamily="18" charset="0"/>
              </a:rPr>
              <a:t>Do not leave scene until Police authorize</a:t>
            </a:r>
          </a:p>
          <a:p>
            <a:pPr eaLnBrk="1" hangingPunct="1">
              <a:defRPr/>
            </a:pPr>
            <a:r>
              <a:rPr lang="en-US" altLang="en-US" u="sng" dirty="0">
                <a:latin typeface="Times New Roman" panose="02020603050405020304" pitchFamily="18" charset="0"/>
              </a:rPr>
              <a:t>All</a:t>
            </a:r>
            <a:r>
              <a:rPr lang="en-US" altLang="en-US" dirty="0">
                <a:latin typeface="Times New Roman" panose="02020603050405020304" pitchFamily="18" charset="0"/>
              </a:rPr>
              <a:t> accidents must be reported</a:t>
            </a:r>
            <a:endParaRPr lang="en-US"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2A648A5-AB97-4D78-9370-4792B7D900EE}"/>
              </a:ext>
            </a:extLst>
          </p:cNvPr>
          <p:cNvSpPr>
            <a:spLocks noGrp="1" noChangeArrowheads="1"/>
          </p:cNvSpPr>
          <p:nvPr>
            <p:ph type="title"/>
          </p:nvPr>
        </p:nvSpPr>
        <p:spPr>
          <a:xfrm>
            <a:off x="952500" y="609600"/>
            <a:ext cx="7239000" cy="941387"/>
          </a:xfrm>
        </p:spPr>
        <p:txBody>
          <a:bodyPr/>
          <a:lstStyle/>
          <a:p>
            <a:pPr eaLnBrk="1" hangingPunct="1">
              <a:defRPr/>
            </a:pPr>
            <a:r>
              <a:rPr lang="en-US" altLang="en-US" sz="6600" dirty="0">
                <a:latin typeface="Times New Roman" panose="02020603050405020304" pitchFamily="18" charset="0"/>
              </a:rPr>
              <a:t>FOD (Foreign Object Debris)</a:t>
            </a:r>
            <a:endParaRPr lang="en-US" altLang="en-US" dirty="0"/>
          </a:p>
        </p:txBody>
      </p:sp>
      <p:sp>
        <p:nvSpPr>
          <p:cNvPr id="36867" name="Rectangle 3">
            <a:extLst>
              <a:ext uri="{FF2B5EF4-FFF2-40B4-BE49-F238E27FC236}">
                <a16:creationId xmlns:a16="http://schemas.microsoft.com/office/drawing/2014/main" id="{508F954D-04CF-410C-9F9E-FEE6B9F392CB}"/>
              </a:ext>
            </a:extLst>
          </p:cNvPr>
          <p:cNvSpPr>
            <a:spLocks noGrp="1" noChangeArrowheads="1"/>
          </p:cNvSpPr>
          <p:nvPr>
            <p:ph type="body" idx="1"/>
          </p:nvPr>
        </p:nvSpPr>
        <p:spPr>
          <a:xfrm>
            <a:off x="533400" y="2667000"/>
            <a:ext cx="7848600" cy="3352800"/>
          </a:xfrm>
        </p:spPr>
        <p:txBody>
          <a:bodyPr/>
          <a:lstStyle/>
          <a:p>
            <a:pPr eaLnBrk="1" hangingPunct="1">
              <a:defRPr/>
            </a:pPr>
            <a:r>
              <a:rPr lang="en-US" altLang="en-US" dirty="0">
                <a:latin typeface="Times New Roman" panose="02020603050405020304" pitchFamily="18" charset="0"/>
              </a:rPr>
              <a:t>FOD is everyone’s responsibility</a:t>
            </a:r>
          </a:p>
          <a:p>
            <a:pPr eaLnBrk="1" hangingPunct="1">
              <a:defRPr/>
            </a:pPr>
            <a:r>
              <a:rPr lang="en-US" altLang="en-US" dirty="0">
                <a:latin typeface="Times New Roman" panose="02020603050405020304" pitchFamily="18" charset="0"/>
              </a:rPr>
              <a:t>Don’t create FOD (by littering or allowing items to fall off your vehicle)</a:t>
            </a:r>
          </a:p>
          <a:p>
            <a:pPr eaLnBrk="1" hangingPunct="1">
              <a:defRPr/>
            </a:pPr>
            <a:r>
              <a:rPr lang="en-US" altLang="en-US" dirty="0">
                <a:latin typeface="Times New Roman" panose="02020603050405020304" pitchFamily="18" charset="0"/>
              </a:rPr>
              <a:t>If you see FOD, pick it up.  If it’s past the non-movement line, call Airside Operations  (612-726-5111) to retrieve 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414FF70-B595-438B-8AB0-FDE40EB80C79}"/>
              </a:ext>
            </a:extLst>
          </p:cNvPr>
          <p:cNvSpPr>
            <a:spLocks noGrp="1" noChangeArrowheads="1"/>
          </p:cNvSpPr>
          <p:nvPr>
            <p:ph type="ctrTitle"/>
          </p:nvPr>
        </p:nvSpPr>
        <p:spPr>
          <a:xfrm>
            <a:off x="457200" y="1793875"/>
            <a:ext cx="8229600" cy="1422400"/>
          </a:xfrm>
        </p:spPr>
        <p:txBody>
          <a:bodyPr/>
          <a:lstStyle/>
          <a:p>
            <a:pPr eaLnBrk="1" hangingPunct="1">
              <a:defRPr/>
            </a:pPr>
            <a:r>
              <a:rPr lang="en-US" altLang="en-US" sz="6000">
                <a:latin typeface="Times New Roman" panose="02020603050405020304" pitchFamily="18" charset="0"/>
              </a:rPr>
              <a:t>ENFORCEMENT AND APPEALS</a:t>
            </a:r>
            <a:endParaRPr lang="en-US" altLang="en-US" sz="60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8B90B08-7BD5-415F-9C52-C4F6B85DCF2B}"/>
              </a:ext>
            </a:extLst>
          </p:cNvPr>
          <p:cNvSpPr>
            <a:spLocks noGrp="1" noChangeArrowheads="1"/>
          </p:cNvSpPr>
          <p:nvPr>
            <p:ph type="title"/>
          </p:nvPr>
        </p:nvSpPr>
        <p:spPr/>
        <p:txBody>
          <a:bodyPr/>
          <a:lstStyle/>
          <a:p>
            <a:pPr eaLnBrk="1" hangingPunct="1">
              <a:defRPr/>
            </a:pPr>
            <a:r>
              <a:rPr lang="en-US" altLang="en-US" sz="3600" dirty="0">
                <a:latin typeface="Times New Roman" panose="02020603050405020304" pitchFamily="18" charset="0"/>
              </a:rPr>
              <a:t>Major changes in Ordinance 127 from Ordinance 105 (continued)</a:t>
            </a:r>
            <a:endParaRPr lang="en-US" altLang="en-US" sz="3600" dirty="0"/>
          </a:p>
        </p:txBody>
      </p:sp>
      <p:sp>
        <p:nvSpPr>
          <p:cNvPr id="15363" name="Rectangle 3">
            <a:extLst>
              <a:ext uri="{FF2B5EF4-FFF2-40B4-BE49-F238E27FC236}">
                <a16:creationId xmlns:a16="http://schemas.microsoft.com/office/drawing/2014/main" id="{E696B771-E9DC-4EC1-A358-FCCDFEC9EB29}"/>
              </a:ext>
            </a:extLst>
          </p:cNvPr>
          <p:cNvSpPr>
            <a:spLocks noGrp="1" noChangeArrowheads="1"/>
          </p:cNvSpPr>
          <p:nvPr>
            <p:ph type="body" idx="1"/>
          </p:nvPr>
        </p:nvSpPr>
        <p:spPr>
          <a:xfrm>
            <a:off x="533400" y="1905000"/>
            <a:ext cx="8001000" cy="1828800"/>
          </a:xfrm>
        </p:spPr>
        <p:txBody>
          <a:bodyPr/>
          <a:lstStyle/>
          <a:p>
            <a:pPr eaLnBrk="1" hangingPunct="1">
              <a:defRPr/>
            </a:pPr>
            <a:r>
              <a:rPr lang="en-US" altLang="en-US" dirty="0">
                <a:latin typeface="Times New Roman" panose="02020603050405020304" pitchFamily="18" charset="0"/>
              </a:rPr>
              <a:t>Requires using designated roadway when travelling more than 2 gates (was 4)</a:t>
            </a:r>
          </a:p>
          <a:p>
            <a:pPr eaLnBrk="1" hangingPunct="1">
              <a:defRPr/>
            </a:pPr>
            <a:r>
              <a:rPr lang="en-US" altLang="en-US" dirty="0">
                <a:latin typeface="Times New Roman" panose="02020603050405020304" pitchFamily="18" charset="0"/>
              </a:rPr>
              <a:t>Requires 100 sq. inches of reflective material on each side of vehicle (was 50)</a:t>
            </a:r>
          </a:p>
          <a:p>
            <a:pPr eaLnBrk="1" hangingPunct="1">
              <a:defRPr/>
            </a:pPr>
            <a:r>
              <a:rPr lang="en-US" altLang="en-US" dirty="0">
                <a:latin typeface="Times New Roman" panose="02020603050405020304" pitchFamily="18" charset="0"/>
              </a:rPr>
              <a:t>Requires logos on each side of vehicle</a:t>
            </a:r>
          </a:p>
          <a:p>
            <a:pPr eaLnBrk="1" hangingPunct="1">
              <a:defRPr/>
            </a:pPr>
            <a:r>
              <a:rPr lang="en-US" altLang="en-US" dirty="0">
                <a:latin typeface="Times New Roman" panose="02020603050405020304" pitchFamily="18" charset="0"/>
              </a:rPr>
              <a:t>Requires Transponder to be on when aircraft is being towed or taxied</a:t>
            </a:r>
          </a:p>
          <a:p>
            <a:pPr eaLnBrk="1" hangingPunct="1">
              <a:defRPr/>
            </a:pPr>
            <a:endParaRPr lang="en-US" altLang="en-US" dirty="0">
              <a:latin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53F4679-6B8F-4E87-B6A5-F9B7BA7B225C}"/>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Enforcement Actions</a:t>
            </a:r>
            <a:endParaRPr lang="en-US" altLang="en-US"/>
          </a:p>
        </p:txBody>
      </p:sp>
      <p:sp>
        <p:nvSpPr>
          <p:cNvPr id="19459" name="Rectangle 3">
            <a:extLst>
              <a:ext uri="{FF2B5EF4-FFF2-40B4-BE49-F238E27FC236}">
                <a16:creationId xmlns:a16="http://schemas.microsoft.com/office/drawing/2014/main" id="{19270DF7-BB3B-4546-8EF5-CF41ACC593A7}"/>
              </a:ext>
            </a:extLst>
          </p:cNvPr>
          <p:cNvSpPr>
            <a:spLocks noGrp="1" noChangeArrowheads="1"/>
          </p:cNvSpPr>
          <p:nvPr>
            <p:ph type="body" idx="1"/>
          </p:nvPr>
        </p:nvSpPr>
        <p:spPr>
          <a:xfrm>
            <a:off x="609600" y="2057400"/>
            <a:ext cx="7772400" cy="3657600"/>
          </a:xfrm>
        </p:spPr>
        <p:txBody>
          <a:bodyPr/>
          <a:lstStyle/>
          <a:p>
            <a:pPr eaLnBrk="1" hangingPunct="1">
              <a:buFont typeface="Wingdings" panose="05000000000000000000" pitchFamily="2" charset="2"/>
              <a:buNone/>
              <a:defRPr/>
            </a:pPr>
            <a:r>
              <a:rPr lang="en-US" altLang="en-US" dirty="0">
                <a:latin typeface="Times New Roman" panose="02020603050405020304" pitchFamily="18" charset="0"/>
              </a:rPr>
              <a:t>Violations of  Ordinance 127 may result in:</a:t>
            </a:r>
          </a:p>
          <a:p>
            <a:pPr eaLnBrk="1" hangingPunct="1">
              <a:buFont typeface="Wingdings" panose="05000000000000000000" pitchFamily="2" charset="2"/>
              <a:buNone/>
              <a:defRPr/>
            </a:pPr>
            <a:endParaRPr lang="en-US" altLang="en-US" dirty="0">
              <a:latin typeface="Times New Roman" panose="02020603050405020304" pitchFamily="18" charset="0"/>
            </a:endParaRPr>
          </a:p>
          <a:p>
            <a:pPr eaLnBrk="1" hangingPunct="1">
              <a:defRPr/>
            </a:pPr>
            <a:r>
              <a:rPr lang="en-US" altLang="en-US" dirty="0">
                <a:latin typeface="Times New Roman" panose="02020603050405020304" pitchFamily="18" charset="0"/>
              </a:rPr>
              <a:t>Warning Citation</a:t>
            </a:r>
          </a:p>
          <a:p>
            <a:pPr eaLnBrk="1" hangingPunct="1">
              <a:defRPr/>
            </a:pPr>
            <a:r>
              <a:rPr lang="en-US" altLang="en-US" dirty="0">
                <a:latin typeface="Times New Roman" panose="02020603050405020304" pitchFamily="18" charset="0"/>
              </a:rPr>
              <a:t>Administrative Citation</a:t>
            </a:r>
          </a:p>
          <a:p>
            <a:pPr eaLnBrk="1" hangingPunct="1">
              <a:defRPr/>
            </a:pPr>
            <a:r>
              <a:rPr lang="en-US" altLang="en-US" dirty="0">
                <a:latin typeface="Times New Roman" panose="02020603050405020304" pitchFamily="18" charset="0"/>
              </a:rPr>
              <a:t>Immediate Suspension</a:t>
            </a:r>
          </a:p>
          <a:p>
            <a:pPr eaLnBrk="1" hangingPunct="1">
              <a:defRPr/>
            </a:pPr>
            <a:r>
              <a:rPr lang="en-US" altLang="en-US" dirty="0">
                <a:latin typeface="Times New Roman" panose="02020603050405020304" pitchFamily="18" charset="0"/>
              </a:rPr>
              <a:t>Impoundment of Vehicle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370D612-52BE-4A1E-9510-710FC46664E9}"/>
              </a:ext>
            </a:extLst>
          </p:cNvPr>
          <p:cNvSpPr>
            <a:spLocks noGrp="1" noChangeArrowheads="1"/>
          </p:cNvSpPr>
          <p:nvPr>
            <p:ph type="title"/>
          </p:nvPr>
        </p:nvSpPr>
        <p:spPr/>
        <p:txBody>
          <a:bodyPr/>
          <a:lstStyle/>
          <a:p>
            <a:pPr eaLnBrk="1" hangingPunct="1">
              <a:defRPr/>
            </a:pPr>
            <a:r>
              <a:rPr lang="en-US" altLang="en-US" sz="3600">
                <a:latin typeface="Times New Roman" panose="02020603050405020304" pitchFamily="18" charset="0"/>
              </a:rPr>
              <a:t>SUSPENSIONS / REVOCATIONS</a:t>
            </a:r>
            <a:endParaRPr lang="en-US" altLang="en-US" sz="3600"/>
          </a:p>
        </p:txBody>
      </p:sp>
      <p:sp>
        <p:nvSpPr>
          <p:cNvPr id="20483" name="Rectangle 3">
            <a:extLst>
              <a:ext uri="{FF2B5EF4-FFF2-40B4-BE49-F238E27FC236}">
                <a16:creationId xmlns:a16="http://schemas.microsoft.com/office/drawing/2014/main" id="{C68EE634-2DE1-4DD2-AA47-9F68223C62CC}"/>
              </a:ext>
            </a:extLst>
          </p:cNvPr>
          <p:cNvSpPr>
            <a:spLocks noGrp="1" noChangeArrowheads="1"/>
          </p:cNvSpPr>
          <p:nvPr>
            <p:ph type="body" sz="half" idx="1"/>
          </p:nvPr>
        </p:nvSpPr>
        <p:spPr>
          <a:xfrm>
            <a:off x="4724400" y="1524000"/>
            <a:ext cx="3886200" cy="1447800"/>
          </a:xfrm>
        </p:spPr>
        <p:txBody>
          <a:bodyPr/>
          <a:lstStyle/>
          <a:p>
            <a:pPr eaLnBrk="1" hangingPunct="1">
              <a:defRPr/>
            </a:pPr>
            <a:r>
              <a:rPr lang="en-US" altLang="en-US" sz="2000" dirty="0">
                <a:latin typeface="Times New Roman" panose="02020603050405020304" pitchFamily="18" charset="0"/>
              </a:rPr>
              <a:t>Minor Infraction   -   1 point</a:t>
            </a:r>
          </a:p>
          <a:p>
            <a:pPr eaLnBrk="1" hangingPunct="1">
              <a:defRPr/>
            </a:pPr>
            <a:r>
              <a:rPr lang="en-US" altLang="en-US" sz="2000" dirty="0">
                <a:latin typeface="Times New Roman" panose="02020603050405020304" pitchFamily="18" charset="0"/>
              </a:rPr>
              <a:t>Major Infraction   -   3 points</a:t>
            </a:r>
          </a:p>
          <a:p>
            <a:pPr eaLnBrk="1" hangingPunct="1">
              <a:defRPr/>
            </a:pPr>
            <a:r>
              <a:rPr lang="en-US" altLang="en-US" sz="2000" dirty="0">
                <a:latin typeface="Times New Roman" panose="02020603050405020304" pitchFamily="18" charset="0"/>
              </a:rPr>
              <a:t>Gross Infraction   -    </a:t>
            </a:r>
            <a:r>
              <a:rPr lang="en-US" altLang="en-US" sz="2000" dirty="0">
                <a:solidFill>
                  <a:srgbClr val="FF0000"/>
                </a:solidFill>
                <a:latin typeface="Times New Roman" panose="02020603050405020304" pitchFamily="18" charset="0"/>
              </a:rPr>
              <a:t>7</a:t>
            </a:r>
            <a:r>
              <a:rPr lang="en-US" altLang="en-US" sz="2000" dirty="0">
                <a:latin typeface="Times New Roman" panose="02020603050405020304" pitchFamily="18" charset="0"/>
              </a:rPr>
              <a:t> points </a:t>
            </a:r>
          </a:p>
          <a:p>
            <a:pPr eaLnBrk="1" hangingPunct="1">
              <a:defRPr/>
            </a:pPr>
            <a:r>
              <a:rPr lang="en-US" altLang="en-US" sz="2000" dirty="0">
                <a:latin typeface="Times New Roman" panose="02020603050405020304" pitchFamily="18" charset="0"/>
              </a:rPr>
              <a:t>Severe Infraction  -   11 points</a:t>
            </a:r>
            <a:endParaRPr lang="en-US" altLang="en-US" sz="2800" dirty="0">
              <a:latin typeface="Times New Roman" panose="02020603050405020304" pitchFamily="18" charset="0"/>
            </a:endParaRPr>
          </a:p>
        </p:txBody>
      </p:sp>
      <p:sp>
        <p:nvSpPr>
          <p:cNvPr id="69636" name="Text Box 9">
            <a:extLst>
              <a:ext uri="{FF2B5EF4-FFF2-40B4-BE49-F238E27FC236}">
                <a16:creationId xmlns:a16="http://schemas.microsoft.com/office/drawing/2014/main" id="{646C6943-6F64-4C6B-989F-D63E29B30154}"/>
              </a:ext>
            </a:extLst>
          </p:cNvPr>
          <p:cNvSpPr txBox="1">
            <a:spLocks noChangeArrowheads="1"/>
          </p:cNvSpPr>
          <p:nvPr/>
        </p:nvSpPr>
        <p:spPr bwMode="auto">
          <a:xfrm>
            <a:off x="457200" y="3276600"/>
            <a:ext cx="5562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r>
              <a:rPr lang="en-US" altLang="en-US" sz="2400">
                <a:latin typeface="Times New Roman" panose="02020603050405020304" pitchFamily="18" charset="0"/>
              </a:rPr>
              <a:t>0 - 3 points		No Action</a:t>
            </a:r>
          </a:p>
          <a:p>
            <a:pPr>
              <a:spcBef>
                <a:spcPct val="50000"/>
              </a:spcBef>
              <a:buClrTx/>
              <a:buSzTx/>
              <a:buFontTx/>
              <a:buNone/>
            </a:pPr>
            <a:r>
              <a:rPr lang="en-US" altLang="en-US" sz="2400">
                <a:latin typeface="Times New Roman" panose="02020603050405020304" pitchFamily="18" charset="0"/>
              </a:rPr>
              <a:t>4 - 6 points		Warning Letter Sent</a:t>
            </a:r>
          </a:p>
          <a:p>
            <a:pPr>
              <a:spcBef>
                <a:spcPct val="50000"/>
              </a:spcBef>
              <a:buClrTx/>
              <a:buSzTx/>
              <a:buFontTx/>
              <a:buNone/>
            </a:pPr>
            <a:endParaRPr lang="en-US" altLang="en-US" sz="2400">
              <a:latin typeface="Times New Roman" panose="02020603050405020304" pitchFamily="18" charset="0"/>
            </a:endParaRPr>
          </a:p>
          <a:p>
            <a:pPr>
              <a:spcBef>
                <a:spcPct val="50000"/>
              </a:spcBef>
              <a:buClrTx/>
              <a:buSzTx/>
              <a:buFontTx/>
              <a:buNone/>
            </a:pPr>
            <a:r>
              <a:rPr lang="en-US" altLang="en-US" sz="2400">
                <a:latin typeface="Times New Roman" panose="02020603050405020304" pitchFamily="18" charset="0"/>
              </a:rPr>
              <a:t>7 - 10 points		7 Day Suspension</a:t>
            </a:r>
          </a:p>
          <a:p>
            <a:pPr>
              <a:spcBef>
                <a:spcPct val="50000"/>
              </a:spcBef>
              <a:buClrTx/>
              <a:buSzTx/>
              <a:buFontTx/>
              <a:buNone/>
            </a:pPr>
            <a:r>
              <a:rPr lang="en-US" altLang="en-US" sz="2400">
                <a:latin typeface="Times New Roman" panose="02020603050405020304" pitchFamily="18" charset="0"/>
              </a:rPr>
              <a:t>11 - 14 points		30 Day Suspension</a:t>
            </a:r>
          </a:p>
          <a:p>
            <a:pPr>
              <a:spcBef>
                <a:spcPct val="50000"/>
              </a:spcBef>
              <a:buClrTx/>
              <a:buSzTx/>
              <a:buFontTx/>
              <a:buNone/>
            </a:pPr>
            <a:r>
              <a:rPr lang="en-US" altLang="en-US" sz="2400">
                <a:latin typeface="Times New Roman" panose="02020603050405020304" pitchFamily="18" charset="0"/>
              </a:rPr>
              <a:t>15+ points		2 Year Revocation</a:t>
            </a:r>
          </a:p>
          <a:p>
            <a:pPr>
              <a:spcBef>
                <a:spcPct val="50000"/>
              </a:spcBef>
              <a:buClrTx/>
              <a:buSzTx/>
              <a:buFontTx/>
              <a:buNone/>
            </a:pPr>
            <a:r>
              <a:rPr lang="en-US" altLang="en-US" sz="2400">
                <a:latin typeface="Times New Roman" panose="02020603050405020304" pitchFamily="18" charset="0"/>
              </a:rPr>
              <a:t> </a:t>
            </a:r>
          </a:p>
        </p:txBody>
      </p:sp>
      <p:sp>
        <p:nvSpPr>
          <p:cNvPr id="69637" name="Line 10">
            <a:extLst>
              <a:ext uri="{FF2B5EF4-FFF2-40B4-BE49-F238E27FC236}">
                <a16:creationId xmlns:a16="http://schemas.microsoft.com/office/drawing/2014/main" id="{259B82D3-168C-4237-A81C-A547808BAE27}"/>
              </a:ext>
            </a:extLst>
          </p:cNvPr>
          <p:cNvSpPr>
            <a:spLocks noChangeShapeType="1"/>
          </p:cNvSpPr>
          <p:nvPr/>
        </p:nvSpPr>
        <p:spPr bwMode="auto">
          <a:xfrm>
            <a:off x="457200" y="3124200"/>
            <a:ext cx="8153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4">
            <a:extLst>
              <a:ext uri="{FF2B5EF4-FFF2-40B4-BE49-F238E27FC236}">
                <a16:creationId xmlns:a16="http://schemas.microsoft.com/office/drawing/2014/main" id="{45A5B497-DB61-4352-811F-43F9BEE77984}"/>
              </a:ext>
            </a:extLst>
          </p:cNvPr>
          <p:cNvSpPr>
            <a:spLocks noChangeShapeType="1"/>
          </p:cNvSpPr>
          <p:nvPr/>
        </p:nvSpPr>
        <p:spPr bwMode="auto">
          <a:xfrm>
            <a:off x="381000" y="4572000"/>
            <a:ext cx="6629400" cy="0"/>
          </a:xfrm>
          <a:prstGeom prst="line">
            <a:avLst/>
          </a:prstGeom>
          <a:noFill/>
          <a:ln w="190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TextBox 1">
            <a:extLst>
              <a:ext uri="{FF2B5EF4-FFF2-40B4-BE49-F238E27FC236}">
                <a16:creationId xmlns:a16="http://schemas.microsoft.com/office/drawing/2014/main" id="{4E19B4EF-D6AF-40F3-B882-7A644C9BC7F0}"/>
              </a:ext>
            </a:extLst>
          </p:cNvPr>
          <p:cNvSpPr txBox="1">
            <a:spLocks noChangeArrowheads="1"/>
          </p:cNvSpPr>
          <p:nvPr/>
        </p:nvSpPr>
        <p:spPr bwMode="auto">
          <a:xfrm>
            <a:off x="7086600" y="4371975"/>
            <a:ext cx="202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a:solidFill>
                  <a:srgbClr val="FF0000"/>
                </a:solidFill>
                <a:latin typeface="Times New Roman" panose="02020603050405020304" pitchFamily="18" charset="0"/>
              </a:rPr>
              <a:t>Suspension Level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10B0AB32-4282-4EC5-8A81-59B6489105FF}"/>
              </a:ext>
            </a:extLst>
          </p:cNvPr>
          <p:cNvSpPr>
            <a:spLocks noGrp="1" noChangeArrowheads="1"/>
          </p:cNvSpPr>
          <p:nvPr>
            <p:ph type="title"/>
          </p:nvPr>
        </p:nvSpPr>
        <p:spPr/>
        <p:txBody>
          <a:bodyPr/>
          <a:lstStyle/>
          <a:p>
            <a:pPr eaLnBrk="1" hangingPunct="1">
              <a:defRPr/>
            </a:pPr>
            <a:r>
              <a:rPr lang="en-US" altLang="en-US" sz="3713" dirty="0">
                <a:latin typeface="Times New Roman" panose="02020603050405020304" pitchFamily="18" charset="0"/>
              </a:rPr>
              <a:t>APPEAL PROCESS</a:t>
            </a:r>
            <a:endParaRPr lang="en-US" altLang="en-US" dirty="0"/>
          </a:p>
        </p:txBody>
      </p:sp>
      <p:sp>
        <p:nvSpPr>
          <p:cNvPr id="388099" name="Rectangle 3">
            <a:extLst>
              <a:ext uri="{FF2B5EF4-FFF2-40B4-BE49-F238E27FC236}">
                <a16:creationId xmlns:a16="http://schemas.microsoft.com/office/drawing/2014/main" id="{3699FD18-4EDF-4220-9734-C8F216D124EE}"/>
              </a:ext>
            </a:extLst>
          </p:cNvPr>
          <p:cNvSpPr>
            <a:spLocks noGrp="1" noChangeArrowheads="1"/>
          </p:cNvSpPr>
          <p:nvPr>
            <p:ph idx="1"/>
          </p:nvPr>
        </p:nvSpPr>
        <p:spPr>
          <a:xfrm>
            <a:off x="285750" y="2057400"/>
            <a:ext cx="8343900" cy="3886200"/>
          </a:xfrm>
        </p:spPr>
        <p:txBody>
          <a:bodyPr rtlCol="0">
            <a:noAutofit/>
          </a:bodyPr>
          <a:lstStyle/>
          <a:p>
            <a:pPr eaLnBrk="1" hangingPunct="1">
              <a:lnSpc>
                <a:spcPct val="120000"/>
              </a:lnSpc>
              <a:defRPr/>
            </a:pPr>
            <a:r>
              <a:rPr lang="en-US" altLang="en-US" sz="2100" dirty="0">
                <a:latin typeface="Times New Roman" panose="02020603050405020304" pitchFamily="18" charset="0"/>
              </a:rPr>
              <a:t>What enforcement actions may be appealed </a:t>
            </a:r>
          </a:p>
          <a:p>
            <a:pPr eaLnBrk="1" hangingPunct="1">
              <a:lnSpc>
                <a:spcPct val="120000"/>
              </a:lnSpc>
              <a:defRPr/>
            </a:pPr>
            <a:r>
              <a:rPr lang="en-US" altLang="en-US" sz="2100" dirty="0">
                <a:latin typeface="Times New Roman" panose="02020603050405020304" pitchFamily="18" charset="0"/>
              </a:rPr>
              <a:t>Must be submitted within 14 days</a:t>
            </a:r>
          </a:p>
          <a:p>
            <a:pPr eaLnBrk="1" hangingPunct="1">
              <a:lnSpc>
                <a:spcPct val="120000"/>
              </a:lnSpc>
              <a:defRPr/>
            </a:pPr>
            <a:r>
              <a:rPr lang="en-US" altLang="en-US" sz="2100" dirty="0">
                <a:latin typeface="Times New Roman" panose="02020603050405020304" pitchFamily="18" charset="0"/>
              </a:rPr>
              <a:t>Airport Director Review if the points will not result in suspension or revocation.</a:t>
            </a:r>
          </a:p>
          <a:p>
            <a:pPr eaLnBrk="1" hangingPunct="1">
              <a:lnSpc>
                <a:spcPct val="120000"/>
              </a:lnSpc>
              <a:defRPr/>
            </a:pPr>
            <a:r>
              <a:rPr lang="en-US" altLang="en-US" sz="2100" dirty="0">
                <a:latin typeface="Times New Roman" panose="02020603050405020304" pitchFamily="18" charset="0"/>
              </a:rPr>
              <a:t>If point level will lead to suspension or revocation, a more formal process is utilized with a Hearing Officer</a:t>
            </a:r>
          </a:p>
          <a:p>
            <a:pPr eaLnBrk="1" hangingPunct="1">
              <a:lnSpc>
                <a:spcPct val="120000"/>
              </a:lnSpc>
              <a:defRPr/>
            </a:pPr>
            <a:r>
              <a:rPr lang="en-US" altLang="en-US" sz="2100" dirty="0">
                <a:latin typeface="Times New Roman" panose="02020603050405020304" pitchFamily="18" charset="0"/>
              </a:rPr>
              <a:t>Hearing Officer shall conduct hearing and issue recommended findings.</a:t>
            </a:r>
          </a:p>
          <a:p>
            <a:pPr eaLnBrk="1" hangingPunct="1">
              <a:lnSpc>
                <a:spcPct val="120000"/>
              </a:lnSpc>
              <a:defRPr/>
            </a:pPr>
            <a:r>
              <a:rPr lang="en-US" altLang="en-US" sz="2100" dirty="0">
                <a:latin typeface="Times New Roman" panose="02020603050405020304" pitchFamily="18" charset="0"/>
              </a:rPr>
              <a:t>May appeal Hearing Officer’s decision for Executive Director review</a:t>
            </a:r>
            <a:endParaRPr lang="en-US" altLang="en-US" sz="2100" dirty="0"/>
          </a:p>
        </p:txBody>
      </p:sp>
      <p:grpSp>
        <p:nvGrpSpPr>
          <p:cNvPr id="2" name="Group 1">
            <a:extLst>
              <a:ext uri="{FF2B5EF4-FFF2-40B4-BE49-F238E27FC236}">
                <a16:creationId xmlns:a16="http://schemas.microsoft.com/office/drawing/2014/main" id="{907B3DDC-548D-4934-8420-68C1B873E472}"/>
              </a:ext>
            </a:extLst>
          </p:cNvPr>
          <p:cNvGrpSpPr/>
          <p:nvPr/>
        </p:nvGrpSpPr>
        <p:grpSpPr>
          <a:xfrm>
            <a:off x="228600" y="3600452"/>
            <a:ext cx="8977282" cy="553998"/>
            <a:chOff x="304800" y="3657601"/>
            <a:chExt cx="11312835" cy="738663"/>
          </a:xfrm>
        </p:grpSpPr>
        <p:sp>
          <p:nvSpPr>
            <p:cNvPr id="388100" name="Line 4">
              <a:extLst>
                <a:ext uri="{FF2B5EF4-FFF2-40B4-BE49-F238E27FC236}">
                  <a16:creationId xmlns:a16="http://schemas.microsoft.com/office/drawing/2014/main" id="{3585B307-2DB4-4558-BA7C-CD57C927E812}"/>
                </a:ext>
              </a:extLst>
            </p:cNvPr>
            <p:cNvSpPr>
              <a:spLocks noChangeShapeType="1"/>
            </p:cNvSpPr>
            <p:nvPr/>
          </p:nvSpPr>
          <p:spPr bwMode="auto">
            <a:xfrm flipV="1">
              <a:off x="304800" y="3886200"/>
              <a:ext cx="9218341" cy="0"/>
            </a:xfrm>
            <a:prstGeom prst="line">
              <a:avLst/>
            </a:prstGeom>
            <a:noFill/>
            <a:ln w="1905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77509" name="TextBox 1">
              <a:extLst>
                <a:ext uri="{FF2B5EF4-FFF2-40B4-BE49-F238E27FC236}">
                  <a16:creationId xmlns:a16="http://schemas.microsoft.com/office/drawing/2014/main" id="{3EA993DF-E567-445E-9A5D-8BECEB6CFD77}"/>
                </a:ext>
              </a:extLst>
            </p:cNvPr>
            <p:cNvSpPr txBox="1">
              <a:spLocks noChangeArrowheads="1"/>
            </p:cNvSpPr>
            <p:nvPr/>
          </p:nvSpPr>
          <p:spPr bwMode="auto">
            <a:xfrm>
              <a:off x="9595160" y="3657601"/>
              <a:ext cx="2022475"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dirty="0">
                  <a:solidFill>
                    <a:srgbClr val="FF0000"/>
                  </a:solidFill>
                  <a:latin typeface="Times New Roman" panose="02020603050405020304" pitchFamily="18" charset="0"/>
                </a:rPr>
                <a:t>Suspension Level</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1AF6019-68EB-4105-B994-72F270F38005}"/>
              </a:ext>
            </a:extLst>
          </p:cNvPr>
          <p:cNvSpPr>
            <a:spLocks noGrp="1" noChangeArrowheads="1"/>
          </p:cNvSpPr>
          <p:nvPr>
            <p:ph type="title"/>
          </p:nvPr>
        </p:nvSpPr>
        <p:spPr>
          <a:xfrm>
            <a:off x="304800" y="1676400"/>
            <a:ext cx="8229600" cy="1143000"/>
          </a:xfrm>
        </p:spPr>
        <p:txBody>
          <a:bodyPr/>
          <a:lstStyle/>
          <a:p>
            <a:pPr eaLnBrk="1" hangingPunct="1">
              <a:defRPr/>
            </a:pPr>
            <a:r>
              <a:rPr lang="en-US" altLang="en-US" sz="6600">
                <a:latin typeface="Times New Roman" panose="02020603050405020304" pitchFamily="18" charset="0"/>
              </a:rPr>
              <a:t>QUESTIONS ???</a:t>
            </a:r>
            <a:endParaRPr lang="en-US"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52D9B9C-7517-4CD3-A9E6-FD1A15965CE5}"/>
              </a:ext>
            </a:extLst>
          </p:cNvPr>
          <p:cNvSpPr>
            <a:spLocks noGrp="1" noChangeArrowheads="1"/>
          </p:cNvSpPr>
          <p:nvPr>
            <p:ph type="title"/>
          </p:nvPr>
        </p:nvSpPr>
        <p:spPr/>
        <p:txBody>
          <a:bodyPr/>
          <a:lstStyle/>
          <a:p>
            <a:pPr eaLnBrk="1" hangingPunct="1">
              <a:defRPr/>
            </a:pPr>
            <a:r>
              <a:rPr lang="en-US" altLang="en-US" sz="3600" dirty="0">
                <a:latin typeface="Times New Roman" panose="02020603050405020304" pitchFamily="18" charset="0"/>
              </a:rPr>
              <a:t>Major changes in Ordinance 127 from Ordinance 105 (continued)</a:t>
            </a:r>
            <a:endParaRPr lang="en-US" altLang="en-US" sz="3600" dirty="0"/>
          </a:p>
        </p:txBody>
      </p:sp>
      <p:sp>
        <p:nvSpPr>
          <p:cNvPr id="15363" name="Rectangle 3">
            <a:extLst>
              <a:ext uri="{FF2B5EF4-FFF2-40B4-BE49-F238E27FC236}">
                <a16:creationId xmlns:a16="http://schemas.microsoft.com/office/drawing/2014/main" id="{126E2B37-C6AC-45D9-9CF2-34A79592265B}"/>
              </a:ext>
            </a:extLst>
          </p:cNvPr>
          <p:cNvSpPr>
            <a:spLocks noGrp="1" noChangeArrowheads="1"/>
          </p:cNvSpPr>
          <p:nvPr>
            <p:ph type="body" idx="1"/>
          </p:nvPr>
        </p:nvSpPr>
        <p:spPr>
          <a:xfrm>
            <a:off x="533400" y="1752600"/>
            <a:ext cx="8448675" cy="1828800"/>
          </a:xfrm>
        </p:spPr>
        <p:txBody>
          <a:bodyPr/>
          <a:lstStyle/>
          <a:p>
            <a:pPr eaLnBrk="1" hangingPunct="1">
              <a:defRPr/>
            </a:pPr>
            <a:r>
              <a:rPr lang="en-US" altLang="en-US" sz="3000" dirty="0">
                <a:effectLst/>
                <a:latin typeface="Times New Roman" panose="02020603050405020304" pitchFamily="18" charset="0"/>
              </a:rPr>
              <a:t>Drivers and/or Companies need to report the following information to the Drivers Training Center (DTC):</a:t>
            </a:r>
          </a:p>
          <a:p>
            <a:pPr lvl="1" eaLnBrk="1" hangingPunct="1">
              <a:defRPr/>
            </a:pPr>
            <a:r>
              <a:rPr lang="en-US" altLang="en-US" sz="2600" dirty="0">
                <a:effectLst/>
                <a:latin typeface="Times New Roman" panose="02020603050405020304" pitchFamily="18" charset="0"/>
              </a:rPr>
              <a:t>When a Driver no longer needs access to the Movement Area. </a:t>
            </a:r>
            <a:r>
              <a:rPr lang="en-US" altLang="en-US" sz="2600" b="1" u="sng" dirty="0">
                <a:effectLst/>
                <a:latin typeface="Times New Roman" panose="02020603050405020304" pitchFamily="18" charset="0"/>
              </a:rPr>
              <a:t>This notification must take place prior to the expiration of the license</a:t>
            </a:r>
          </a:p>
          <a:p>
            <a:pPr eaLnBrk="1" hangingPunct="1">
              <a:defRPr/>
            </a:pPr>
            <a:r>
              <a:rPr lang="en-US" altLang="en-US" sz="3000" dirty="0">
                <a:effectLst/>
                <a:latin typeface="Times New Roman" panose="02020603050405020304" pitchFamily="18" charset="0"/>
              </a:rPr>
              <a:t>Upon Expiration of a license, Drivers and/or Companies need to advise DTC that the driver will not operate on the Movement Area while license is expired</a:t>
            </a:r>
          </a:p>
          <a:p>
            <a:pPr lvl="1" eaLnBrk="1" hangingPunct="1">
              <a:defRPr/>
            </a:pPr>
            <a:endParaRPr lang="en-US" altLang="en-US" sz="2600" dirty="0">
              <a:latin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1923D6F-E231-4E98-AFAF-B8CB04E24392}"/>
              </a:ext>
            </a:extLst>
          </p:cNvPr>
          <p:cNvPicPr>
            <a:picLocks noChangeAspect="1"/>
          </p:cNvPicPr>
          <p:nvPr/>
        </p:nvPicPr>
        <p:blipFill>
          <a:blip r:embed="rId4" cstate="screen"/>
          <a:stretch>
            <a:fillRect/>
          </a:stretch>
        </p:blipFill>
        <p:spPr>
          <a:xfrm>
            <a:off x="381000" y="89301"/>
            <a:ext cx="8534400" cy="6679398"/>
          </a:xfrm>
          <a:prstGeom prst="rect">
            <a:avLst/>
          </a:prstGeom>
          <a:ln w="88900" cap="sq" cmpd="thickThin">
            <a:solidFill>
              <a:schemeClr val="accent4"/>
            </a:solidFill>
            <a:prstDash val="solid"/>
            <a:miter lim="800000"/>
          </a:ln>
          <a:effectLst>
            <a:innerShdw blurRad="76200">
              <a:srgbClr val="000000"/>
            </a:innerShdw>
          </a:effec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FAF4F34-1799-49AF-B6C9-5BB9797DCCF8}"/>
              </a:ext>
            </a:extLst>
          </p:cNvPr>
          <p:cNvSpPr>
            <a:spLocks noGrp="1" noChangeArrowheads="1"/>
          </p:cNvSpPr>
          <p:nvPr>
            <p:ph type="ctrTitle"/>
          </p:nvPr>
        </p:nvSpPr>
        <p:spPr>
          <a:xfrm>
            <a:off x="609600" y="381000"/>
            <a:ext cx="7772400" cy="1143000"/>
          </a:xfrm>
        </p:spPr>
        <p:txBody>
          <a:bodyPr/>
          <a:lstStyle/>
          <a:p>
            <a:pPr eaLnBrk="1" hangingPunct="1">
              <a:defRPr/>
            </a:pPr>
            <a:endParaRPr lang="en-US" altLang="en-US"/>
          </a:p>
        </p:txBody>
      </p:sp>
      <p:sp>
        <p:nvSpPr>
          <p:cNvPr id="16387" name="Rectangle 3">
            <a:extLst>
              <a:ext uri="{FF2B5EF4-FFF2-40B4-BE49-F238E27FC236}">
                <a16:creationId xmlns:a16="http://schemas.microsoft.com/office/drawing/2014/main" id="{64B0318E-17B6-4C0B-BD7A-3C58C6B4990F}"/>
              </a:ext>
            </a:extLst>
          </p:cNvPr>
          <p:cNvSpPr>
            <a:spLocks noGrp="1" noChangeArrowheads="1"/>
          </p:cNvSpPr>
          <p:nvPr>
            <p:ph type="subTitle" idx="1"/>
          </p:nvPr>
        </p:nvSpPr>
        <p:spPr>
          <a:xfrm>
            <a:off x="609600" y="1447800"/>
            <a:ext cx="7772400" cy="1752600"/>
          </a:xfrm>
        </p:spPr>
        <p:txBody>
          <a:bodyPr/>
          <a:lstStyle/>
          <a:p>
            <a:pPr eaLnBrk="1" hangingPunct="1">
              <a:defRPr/>
            </a:pPr>
            <a:r>
              <a:rPr lang="en-US" altLang="en-US" sz="6400" b="1" dirty="0">
                <a:latin typeface="Times New Roman" panose="02020603050405020304" pitchFamily="18" charset="0"/>
              </a:rPr>
              <a:t>DRIVER AND VEHICLE REQUIREMENTS</a:t>
            </a:r>
            <a:endParaRPr lang="en-US" altLang="en-US" sz="6400" dirty="0">
              <a:latin typeface="Times New Roman" panose="02020603050405020304" pitchFamily="18"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47B9837-7248-4D09-89F3-4BD51F50FAFC}"/>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Driver Requirements</a:t>
            </a:r>
            <a:endParaRPr lang="en-US" altLang="en-US"/>
          </a:p>
        </p:txBody>
      </p:sp>
      <p:pic>
        <p:nvPicPr>
          <p:cNvPr id="16387" name="Picture 5" descr="license">
            <a:extLst>
              <a:ext uri="{FF2B5EF4-FFF2-40B4-BE49-F238E27FC236}">
                <a16:creationId xmlns:a16="http://schemas.microsoft.com/office/drawing/2014/main" id="{D103EAE7-ED27-4E81-A227-486F1C62B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24288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Book">
            <a:extLst>
              <a:ext uri="{FF2B5EF4-FFF2-40B4-BE49-F238E27FC236}">
                <a16:creationId xmlns:a16="http://schemas.microsoft.com/office/drawing/2014/main" id="{6A6470B1-3400-4F60-B6B4-66C8224A1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343400"/>
            <a:ext cx="20240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Yellow Badge">
            <a:extLst>
              <a:ext uri="{FF2B5EF4-FFF2-40B4-BE49-F238E27FC236}">
                <a16:creationId xmlns:a16="http://schemas.microsoft.com/office/drawing/2014/main" id="{C01DE962-A10F-477F-87C6-F77123FD2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676400"/>
            <a:ext cx="1500188"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5738BF-8919-4255-AE93-C660D21D25D1}"/>
              </a:ext>
            </a:extLst>
          </p:cNvPr>
          <p:cNvSpPr>
            <a:spLocks noGrp="1" noChangeArrowheads="1"/>
          </p:cNvSpPr>
          <p:nvPr>
            <p:ph type="title"/>
          </p:nvPr>
        </p:nvSpPr>
        <p:spPr/>
        <p:txBody>
          <a:bodyPr/>
          <a:lstStyle/>
          <a:p>
            <a:pPr eaLnBrk="1" hangingPunct="1">
              <a:defRPr/>
            </a:pPr>
            <a:r>
              <a:rPr lang="en-US" altLang="en-US" sz="6600">
                <a:latin typeface="Times New Roman" panose="02020603050405020304" pitchFamily="18" charset="0"/>
              </a:rPr>
              <a:t>Vehicle Requirements</a:t>
            </a:r>
            <a:endParaRPr lang="en-US" altLang="en-US"/>
          </a:p>
        </p:txBody>
      </p:sp>
      <p:pic>
        <p:nvPicPr>
          <p:cNvPr id="18435" name="Picture 6" descr="vehicles">
            <a:extLst>
              <a:ext uri="{FF2B5EF4-FFF2-40B4-BE49-F238E27FC236}">
                <a16:creationId xmlns:a16="http://schemas.microsoft.com/office/drawing/2014/main" id="{F0E119B5-B0AE-4676-A18C-C5C08530F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1676400"/>
            <a:ext cx="57721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a:extLst>
              <a:ext uri="{FF2B5EF4-FFF2-40B4-BE49-F238E27FC236}">
                <a16:creationId xmlns:a16="http://schemas.microsoft.com/office/drawing/2014/main" id="{1F789D99-11D1-4B7A-9DEE-26265A305300}"/>
              </a:ext>
            </a:extLst>
          </p:cNvPr>
          <p:cNvSpPr txBox="1">
            <a:spLocks noChangeArrowheads="1"/>
          </p:cNvSpPr>
          <p:nvPr/>
        </p:nvSpPr>
        <p:spPr bwMode="auto">
          <a:xfrm>
            <a:off x="914400" y="4776788"/>
            <a:ext cx="842803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hlink"/>
              </a:buClr>
              <a:buSzPct val="9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AutoNum type="arabicPeriod"/>
            </a:pPr>
            <a:r>
              <a:rPr lang="en-US" altLang="en-US" sz="1600">
                <a:latin typeface="Times New Roman" panose="02020603050405020304" pitchFamily="18" charset="0"/>
              </a:rPr>
              <a:t>Reflectorized Logo or Striping of at least 100 sq. inches</a:t>
            </a:r>
          </a:p>
          <a:p>
            <a:pPr>
              <a:spcBef>
                <a:spcPct val="0"/>
              </a:spcBef>
              <a:buClrTx/>
              <a:buSzTx/>
              <a:buFontTx/>
              <a:buAutoNum type="arabicPeriod"/>
            </a:pPr>
            <a:r>
              <a:rPr lang="en-US" altLang="en-US" sz="1600">
                <a:latin typeface="Times New Roman" panose="02020603050405020304" pitchFamily="18" charset="0"/>
              </a:rPr>
              <a:t>Headlights and Taillights (or reflectorized material on front, rear and sides of vehicle)</a:t>
            </a:r>
          </a:p>
          <a:p>
            <a:pPr>
              <a:spcBef>
                <a:spcPct val="0"/>
              </a:spcBef>
              <a:buClrTx/>
              <a:buSzTx/>
              <a:buFontTx/>
              <a:buAutoNum type="arabicPeriod"/>
            </a:pPr>
            <a:r>
              <a:rPr lang="en-US" altLang="en-US" sz="1600">
                <a:latin typeface="Times New Roman" panose="02020603050405020304" pitchFamily="18" charset="0"/>
              </a:rPr>
              <a:t>Company logo on Driver </a:t>
            </a:r>
            <a:r>
              <a:rPr lang="en-US" altLang="en-US" sz="1600" u="sng">
                <a:latin typeface="Times New Roman" panose="02020603050405020304" pitchFamily="18" charset="0"/>
              </a:rPr>
              <a:t>and</a:t>
            </a:r>
            <a:r>
              <a:rPr lang="en-US" altLang="en-US" sz="1600">
                <a:latin typeface="Times New Roman" panose="02020603050405020304" pitchFamily="18" charset="0"/>
              </a:rPr>
              <a:t> Passenger side of vehicle</a:t>
            </a:r>
          </a:p>
          <a:p>
            <a:pPr>
              <a:spcBef>
                <a:spcPct val="0"/>
              </a:spcBef>
              <a:buClrTx/>
              <a:buSzTx/>
              <a:buFontTx/>
              <a:buAutoNum type="arabicPeriod"/>
            </a:pPr>
            <a:r>
              <a:rPr lang="en-US" altLang="en-US" sz="1600">
                <a:latin typeface="Times New Roman" panose="02020603050405020304" pitchFamily="18" charset="0"/>
              </a:rPr>
              <a:t>Beacon on the highest point of vehicle</a:t>
            </a:r>
          </a:p>
          <a:p>
            <a:pPr>
              <a:spcBef>
                <a:spcPct val="0"/>
              </a:spcBef>
              <a:buClrTx/>
              <a:buSzTx/>
              <a:buFontTx/>
              <a:buAutoNum type="arabicPeriod"/>
            </a:pPr>
            <a:r>
              <a:rPr lang="en-US" altLang="en-US" sz="1600">
                <a:latin typeface="Times New Roman" panose="02020603050405020304" pitchFamily="18" charset="0"/>
              </a:rPr>
              <a:t>At least one rear view mirror</a:t>
            </a:r>
          </a:p>
          <a:p>
            <a:pPr>
              <a:spcBef>
                <a:spcPct val="0"/>
              </a:spcBef>
              <a:buClrTx/>
              <a:buSzTx/>
              <a:buFontTx/>
              <a:buAutoNum type="arabicPeriod"/>
            </a:pPr>
            <a:r>
              <a:rPr lang="en-US" altLang="en-US" sz="1600">
                <a:latin typeface="Times New Roman" panose="02020603050405020304" pitchFamily="18" charset="0"/>
              </a:rPr>
              <a:t>Windshield not cracked, discolored or obstructed</a:t>
            </a:r>
          </a:p>
          <a:p>
            <a:pPr>
              <a:spcBef>
                <a:spcPct val="0"/>
              </a:spcBef>
              <a:buClrTx/>
              <a:buSzTx/>
              <a:buFontTx/>
              <a:buAutoNum type="arabicPeriod"/>
            </a:pPr>
            <a:r>
              <a:rPr lang="en-US" altLang="en-US" sz="1600">
                <a:latin typeface="Times New Roman" panose="02020603050405020304" pitchFamily="18" charset="0"/>
              </a:rPr>
              <a:t>Seat Belts for all passengers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0706" val="3WyYmAwA"/>
  <p:tag name="ARTICULATE_SLIDE_COUNT" val="43"/>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0706">
  <a:themeElements>
    <a:clrScheme name="0706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07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0706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0706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0706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0706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0706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0706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0706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0706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0706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2215</TotalTime>
  <Words>2323</Words>
  <Application>Microsoft Office PowerPoint</Application>
  <PresentationFormat>On-screen Show (4:3)</PresentationFormat>
  <Paragraphs>322</Paragraphs>
  <Slides>43</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Times New Roman</vt:lpstr>
      <vt:lpstr>Wingdings</vt:lpstr>
      <vt:lpstr>0706</vt:lpstr>
      <vt:lpstr>MSP Ordinance 127  AOA Driver’s Training</vt:lpstr>
      <vt:lpstr>Ordinance 127 </vt:lpstr>
      <vt:lpstr>Major changes in Ordinance 127 from Ordinance 105</vt:lpstr>
      <vt:lpstr>Major changes in Ordinance 127 from Ordinance 105 (continued)</vt:lpstr>
      <vt:lpstr>Major changes in Ordinance 127 from Ordinance 105 (continued)</vt:lpstr>
      <vt:lpstr>PowerPoint Presentation</vt:lpstr>
      <vt:lpstr>PowerPoint Presentation</vt:lpstr>
      <vt:lpstr>Driver Requirements</vt:lpstr>
      <vt:lpstr>Vehicle Requirements</vt:lpstr>
      <vt:lpstr>PowerPoint Presentation</vt:lpstr>
      <vt:lpstr>Definitions</vt:lpstr>
      <vt:lpstr>The First Thing to Remember when driving on the Airport </vt:lpstr>
      <vt:lpstr>PowerPoint Presentation</vt:lpstr>
      <vt:lpstr>General Safety </vt:lpstr>
      <vt:lpstr>Non-Movement Area Boundary Marking</vt:lpstr>
      <vt:lpstr>Where is a Non-Movement Area  Boundary Marking Located?</vt:lpstr>
      <vt:lpstr>Where is a Non-Movement Area  Boundary Marking Located?</vt:lpstr>
      <vt:lpstr>Speed Limits on the AOA</vt:lpstr>
      <vt:lpstr>Use of Designated Roadways</vt:lpstr>
      <vt:lpstr>Disabled Vehicles </vt:lpstr>
      <vt:lpstr>PowerPoint Presentation</vt:lpstr>
      <vt:lpstr>PowerPoint Presentation</vt:lpstr>
      <vt:lpstr>PowerPoint Presentation</vt:lpstr>
      <vt:lpstr>PowerPoint Presentation</vt:lpstr>
      <vt:lpstr>Markings</vt:lpstr>
      <vt:lpstr>Markings (cont’d)</vt:lpstr>
      <vt:lpstr>Signs</vt:lpstr>
      <vt:lpstr>Lighting</vt:lpstr>
      <vt:lpstr>Incursions</vt:lpstr>
      <vt:lpstr>Incursions (cont’d)</vt:lpstr>
      <vt:lpstr>Runway Zones of Defense</vt:lpstr>
      <vt:lpstr>PowerPoint Presentation</vt:lpstr>
      <vt:lpstr>Night Driving</vt:lpstr>
      <vt:lpstr>Inclement Weather Driving</vt:lpstr>
      <vt:lpstr>If you get lost or disoriented  due to limited visibility</vt:lpstr>
      <vt:lpstr>SMGCS Surface Movement Guidance Control System </vt:lpstr>
      <vt:lpstr>Accidents</vt:lpstr>
      <vt:lpstr>FOD (Foreign Object Debris)</vt:lpstr>
      <vt:lpstr>ENFORCEMENT AND APPEALS</vt:lpstr>
      <vt:lpstr>Enforcement Actions</vt:lpstr>
      <vt:lpstr>SUSPENSIONS / REVOCATIONS</vt:lpstr>
      <vt:lpstr>APPEAL PROCESS</vt:lpstr>
      <vt:lpstr>QUESTIONS ???</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 Requirements</dc:title>
  <dc:creator>jostrom</dc:creator>
  <cp:lastModifiedBy>Montgomery, Linda</cp:lastModifiedBy>
  <cp:revision>95</cp:revision>
  <dcterms:created xsi:type="dcterms:W3CDTF">2004-05-05T13:38:17Z</dcterms:created>
  <dcterms:modified xsi:type="dcterms:W3CDTF">2021-03-16T13:41:54Z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0256EE0E-CC7C-43C0-8CBF-2AC6D3CA709D</vt:lpwstr>
  </property>
  <property fmtid="{D5CDD505-2E9C-101B-9397-08002B2CF9AE}" pid="3" name="ArticulatePath">
    <vt:lpwstr>2020 AOA (Non Movement Area) Training</vt:lpwstr>
  </property>
</Properties>
</file>